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74" r:id="rId3"/>
    <p:sldId id="411" r:id="rId4"/>
    <p:sldId id="407" r:id="rId5"/>
    <p:sldId id="312" r:id="rId6"/>
    <p:sldId id="401" r:id="rId7"/>
    <p:sldId id="414" r:id="rId8"/>
    <p:sldId id="412" r:id="rId9"/>
    <p:sldId id="413" r:id="rId10"/>
    <p:sldId id="376" r:id="rId11"/>
    <p:sldId id="403" r:id="rId12"/>
    <p:sldId id="416" r:id="rId13"/>
    <p:sldId id="417" r:id="rId14"/>
    <p:sldId id="398" r:id="rId15"/>
    <p:sldId id="421" r:id="rId16"/>
    <p:sldId id="419" r:id="rId17"/>
    <p:sldId id="356" r:id="rId18"/>
    <p:sldId id="383" r:id="rId19"/>
    <p:sldId id="384" r:id="rId20"/>
    <p:sldId id="385" r:id="rId21"/>
    <p:sldId id="404" r:id="rId22"/>
    <p:sldId id="422" r:id="rId23"/>
    <p:sldId id="410" r:id="rId24"/>
    <p:sldId id="370" r:id="rId25"/>
    <p:sldId id="386" r:id="rId26"/>
    <p:sldId id="424" r:id="rId27"/>
    <p:sldId id="396" r:id="rId28"/>
    <p:sldId id="391" r:id="rId29"/>
    <p:sldId id="358" r:id="rId30"/>
    <p:sldId id="365" r:id="rId31"/>
    <p:sldId id="373" r:id="rId32"/>
    <p:sldId id="390" r:id="rId33"/>
    <p:sldId id="389" r:id="rId34"/>
    <p:sldId id="408" r:id="rId35"/>
  </p:sldIdLst>
  <p:sldSz cx="12192000" cy="6858000"/>
  <p:notesSz cx="6858000" cy="1466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DONGLIANG" initials="M" lastIdx="1" clrIdx="0">
    <p:extLst>
      <p:ext uri="{19B8F6BF-5375-455C-9EA6-DF929625EA0E}">
        <p15:presenceInfo xmlns:p15="http://schemas.microsoft.com/office/powerpoint/2012/main" userId="MUDONGL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62"/>
    <a:srgbClr val="0D5717"/>
    <a:srgbClr val="FF7476"/>
    <a:srgbClr val="FF93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22" autoAdjust="0"/>
    <p:restoredTop sz="89161" autoAdjust="0"/>
  </p:normalViewPr>
  <p:slideViewPr>
    <p:cSldViewPr snapToGrid="0">
      <p:cViewPr varScale="1">
        <p:scale>
          <a:sx n="96" d="100"/>
          <a:sy n="96" d="100"/>
        </p:scale>
        <p:origin x="1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DONGLIANG" userId="S::dzm77@ist.psu.edu::1313195f-680b-48f7-a0b2-438a8902a129" providerId="AD" clId="Web-{1DE29458-CC9D-A00F-8F9F-645F7893A958}"/>
  </pc:docChgLst>
  <pc:docChgLst>
    <pc:chgData name="MUDONGLIANG" userId="S::dzm77@ist.psu.edu::1313195f-680b-48f7-a0b2-438a8902a129" providerId="AD" clId="Web-{9E0176D4-3E07-D170-1D84-40F71B9F4AFE}"/>
  </pc:docChgLst>
  <pc:docChgLst>
    <pc:chgData name="MUDONGLIANG" userId="S::dzm77@ist.psu.edu::1313195f-680b-48f7-a0b2-438a8902a129" providerId="AD" clId="Web-{34CE2E1A-ACA6-CC4E-3D13-C1F75F31F65A}"/>
  </pc:docChgLst>
  <pc:docChgLst>
    <pc:chgData name="MUDONGLIANG" userId="S::dzm77@ist.psu.edu::1313195f-680b-48f7-a0b2-438a8902a129" providerId="AD" clId="Web-{40419E19-B606-A1F9-8CD8-6A6CB4540347}"/>
  </pc:docChgLst>
  <pc:docChgLst>
    <pc:chgData name="MUDONGLIANG" userId="S::dzm77@ist.psu.edu::1313195f-680b-48f7-a0b2-438a8902a129" providerId="AD" clId="Web-{B050BDA0-BC30-A545-6047-81717B49B528}"/>
  </pc:docChgLst>
  <pc:docChgLst>
    <pc:chgData name="MUDONGLIANG" userId="1313195f-680b-48f7-a0b2-438a8902a129" providerId="ADAL" clId="{14210264-4845-344A-B5CA-0AA1A05ECF2C}"/>
  </pc:docChgLst>
  <pc:docChgLst>
    <pc:chgData name="MUDONGLIANG" userId="S::dzm77@ist.psu.edu::1313195f-680b-48f7-a0b2-438a8902a129" providerId="AD" clId="Web-{031EAB4B-6C6F-EA76-7FA2-D93DAD6B3CAE}"/>
  </pc:docChgLst>
  <pc:docChgLst>
    <pc:chgData name="MUDONGLIANG" userId="S::dzm77@ist.psu.edu::1313195f-680b-48f7-a0b2-438a8902a129" providerId="AD" clId="Web-{82445130-5284-C87D-4373-6303DC381304}"/>
  </pc:docChgLst>
  <pc:docChgLst>
    <pc:chgData name="MUDONGLIANG" userId="S::dzm77@ist.psu.edu::1313195f-680b-48f7-a0b2-438a8902a129" providerId="AD" clId="Web-{713D6118-2CDC-7EA0-E10C-B6168ED534FF}"/>
  </pc:docChgLst>
  <pc:docChgLst>
    <pc:chgData name="MUDONGLIANG" userId="S::dzm77@ist.psu.edu::1313195f-680b-48f7-a0b2-438a8902a129" providerId="AD" clId="Web-{F9553A39-A657-B8C1-A8A2-AECD7C3F207A}"/>
  </pc:docChgLst>
  <pc:docChgLst>
    <pc:chgData name="MUDONGLIANG" userId="S::dzm77@ist.psu.edu::1313195f-680b-48f7-a0b2-438a8902a129" providerId="AD" clId="Web-{16D7785A-8C75-860A-E155-10C40A2EF4BD}"/>
  </pc:docChgLst>
  <pc:docChgLst>
    <pc:chgData name="MUDONGLIANG" userId="S::dzm77@ist.psu.edu::1313195f-680b-48f7-a0b2-438a8902a129" providerId="AD" clId="Web-{7C9FA427-657B-909F-E478-14BE75FF2168}"/>
  </pc:docChgLst>
  <pc:docChgLst>
    <pc:chgData name="MUDONGLIANG" userId="S::dzm77@ist.psu.edu::1313195f-680b-48f7-a0b2-438a8902a129" providerId="AD" clId="Web-{E0B00377-8F6A-E53E-DC8C-593B00422F4E}"/>
  </pc:docChgLst>
  <pc:docChgLst>
    <pc:chgData clId="Web-{07F333EF-F3B4-462B-9A10-C8183804988E}"/>
  </pc:docChgLst>
  <pc:docChgLst>
    <pc:chgData name="MUDONGLIANG" userId="S::dzm77@ist.psu.edu::1313195f-680b-48f7-a0b2-438a8902a129" providerId="AD" clId="Web-{05A15172-7925-DB19-92E5-B55DBA94F8A7}"/>
  </pc:docChgLst>
  <pc:docChgLst>
    <pc:chgData name="MUDONGLIANG" userId="S::dzm77@ist.psu.edu::1313195f-680b-48f7-a0b2-438a8902a129" providerId="AD" clId="Web-{002C97FE-343B-4622-B01B-2215B66856B1}"/>
  </pc:docChgLst>
  <pc:docChgLst>
    <pc:chgData name="MUDONGLIANG" userId="S::dzm77@ist.psu.edu::1313195f-680b-48f7-a0b2-438a8902a129" providerId="AD" clId="Web-{5926E594-BD17-27B9-0DA5-7EB949259924}"/>
  </pc:docChgLst>
  <pc:docChgLst>
    <pc:chgData name="MUDONGLIANG" userId="S::dzm77@ist.psu.edu::1313195f-680b-48f7-a0b2-438a8902a129" providerId="AD" clId="Web-{305B4342-9FFC-A2B6-BB76-C6826A5958DB}"/>
  </pc:docChgLst>
  <pc:docChgLst>
    <pc:chgData name="MUDONGLIANG" userId="S::dzm77@ist.psu.edu::1313195f-680b-48f7-a0b2-438a8902a129" providerId="AD" clId="Web-{5FD329D5-CC2C-4EE1-FA19-9B5C73878F9D}"/>
  </pc:docChgLst>
  <pc:docChgLst>
    <pc:chgData clId="Web-{C7073CE5-CC17-4F5F-8BFF-3A411CC78912}"/>
  </pc:docChgLst>
  <pc:docChgLst>
    <pc:chgData name="MUDONGLIANG" userId="S::dzm77@ist.psu.edu::1313195f-680b-48f7-a0b2-438a8902a129" providerId="AD" clId="Web-{92152974-96ED-3034-8BB4-98E6BA7C0104}"/>
  </pc:docChgLst>
  <pc:docChgLst>
    <pc:chgData name="MUDONGLIANG" userId="S::dzm77@ist.psu.edu::1313195f-680b-48f7-a0b2-438a8902a129" providerId="AD" clId="Web-{59EA4B30-B46E-DE05-23A5-C086C30AC73F}"/>
  </pc:docChgLst>
  <pc:docChgLst>
    <pc:chgData name="MUDONGLIANG" userId="1313195f-680b-48f7-a0b2-438a8902a129" providerId="ADAL" clId="{76074139-EA2B-2D47-9A1F-74C9F87EE378}"/>
  </pc:docChgLst>
  <pc:docChgLst>
    <pc:chgData name="MUDONGLIANG" userId="S::dzm77@ist.psu.edu::1313195f-680b-48f7-a0b2-438a8902a129" providerId="AD" clId="Web-{2AB51939-7991-DC38-0117-4360BF35989A}"/>
  </pc:docChgLst>
  <pc:docChgLst>
    <pc:chgData name="MUDONGLIANG" userId="S::dzm77@ist.psu.edu::1313195f-680b-48f7-a0b2-438a8902a129" providerId="AD" clId="Web-{99EB306A-2C70-A5EE-BD9D-73F36B886CD4}"/>
  </pc:docChgLst>
  <pc:docChgLst>
    <pc:chgData name="MUDONGLIANG" userId="S::dzm77@ist.psu.edu::1313195f-680b-48f7-a0b2-438a8902a129" providerId="AD" clId="Web-{24E5B39B-F970-2598-D303-CF7876A2BE91}"/>
  </pc:docChgLst>
  <pc:docChgLst>
    <pc:chgData name="MUDONGLIANG" userId="S::dzm77@ist.psu.edu::1313195f-680b-48f7-a0b2-438a8902a129" providerId="AD" clId="Web-{3D2B1A5E-94A7-C8A4-1F25-411679C0A562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9AFE5-C7FD-454A-A46B-9067017CA59B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84AFA-F9D9-CB44-846E-DF497F825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4811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大家好，我是慕冬亮，</a:t>
            </a:r>
            <a:r>
              <a:rPr lang="ja-JP" altLang="en-US"/>
              <a:t>南京大学</a:t>
            </a:r>
            <a:r>
              <a:rPr lang="zh-CN" altLang="en-US" dirty="0"/>
              <a:t>五年级博士生。目前我在宾州州立大学访问。今天</a:t>
            </a:r>
            <a:r>
              <a:rPr lang="ja-JP" altLang="en-US"/>
              <a:t>我来</a:t>
            </a:r>
            <a:r>
              <a:rPr lang="zh-CN" altLang="en-US" dirty="0"/>
              <a:t>讨论</a:t>
            </a:r>
            <a:r>
              <a:rPr lang="ja-JP" altLang="en-US"/>
              <a:t>一下如何</a:t>
            </a:r>
            <a:r>
              <a:rPr lang="zh-CN" altLang="en-US" dirty="0"/>
              <a:t>帮助程序员以及安全分析专家更快更好</a:t>
            </a:r>
            <a:r>
              <a:rPr lang="ja-JP" altLang="en-US"/>
              <a:t>地</a:t>
            </a:r>
            <a:r>
              <a:rPr lang="zh-CN" altLang="en-US" dirty="0"/>
              <a:t>修复</a:t>
            </a:r>
            <a:r>
              <a:rPr lang="ja-JP" altLang="en-US"/>
              <a:t>软件缺陷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8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在之后的报告中</a:t>
            </a:r>
            <a:r>
              <a:rPr lang="zh-CN" altLang="en-US" dirty="0"/>
              <a:t>，</a:t>
            </a:r>
            <a:r>
              <a:rPr lang="ja-JP" altLang="en-US"/>
              <a:t>我首先介绍一些软件崩溃分析的背景知识</a:t>
            </a:r>
            <a:r>
              <a:rPr lang="zh-CN" altLang="en-US" dirty="0"/>
              <a:t>，然</a:t>
            </a:r>
            <a:r>
              <a:rPr lang="ja-JP" altLang="en-US"/>
              <a:t>后讨论一下三个我参与的软件崩溃分析的项目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err="1"/>
              <a:t>Credal</a:t>
            </a:r>
            <a:r>
              <a:rPr lang="zh-CN" altLang="en-US" dirty="0"/>
              <a:t>，</a:t>
            </a:r>
            <a:r>
              <a:rPr lang="en-US" altLang="zh-CN" dirty="0"/>
              <a:t>POMP</a:t>
            </a:r>
            <a:r>
              <a:rPr lang="zh-CN" altLang="en-US" dirty="0"/>
              <a:t>，</a:t>
            </a:r>
            <a:r>
              <a:rPr lang="en-US" altLang="zh-CN" dirty="0"/>
              <a:t>DEEPVSA</a:t>
            </a:r>
            <a:r>
              <a:rPr lang="zh-CN" altLang="en-US" dirty="0"/>
              <a:t>。这三个工作分别发表在</a:t>
            </a:r>
            <a:r>
              <a:rPr lang="en-US" altLang="zh-CN" dirty="0"/>
              <a:t>ACM</a:t>
            </a:r>
            <a:r>
              <a:rPr lang="zh-CN" altLang="en-US" dirty="0"/>
              <a:t> </a:t>
            </a:r>
            <a:r>
              <a:rPr lang="en-US" altLang="zh-CN" dirty="0"/>
              <a:t>CCS</a:t>
            </a:r>
            <a:r>
              <a:rPr lang="zh-CN" altLang="en-US" dirty="0"/>
              <a:t> </a:t>
            </a:r>
            <a:r>
              <a:rPr lang="en-US" altLang="zh-CN" dirty="0"/>
              <a:t>2016</a:t>
            </a:r>
            <a:r>
              <a:rPr lang="zh-CN" altLang="en-US" dirty="0"/>
              <a:t>，</a:t>
            </a:r>
            <a:r>
              <a:rPr lang="en-US" altLang="zh-CN" dirty="0" err="1"/>
              <a:t>Usenix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2017</a:t>
            </a:r>
            <a:r>
              <a:rPr lang="zh-CN" altLang="en-US" dirty="0"/>
              <a:t> 和 </a:t>
            </a:r>
            <a:r>
              <a:rPr lang="en-US" altLang="zh-CN" dirty="0"/>
              <a:t>2019.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099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>
                <a:latin typeface="Avenir Next Condensed" panose="020B0506020202020204" pitchFamily="34" charset="0"/>
              </a:rPr>
              <a:t>从技术角度来讲</a:t>
            </a:r>
            <a:r>
              <a:rPr lang="zh-CN" altLang="en-US" dirty="0">
                <a:latin typeface="Avenir Next Condensed" panose="020B0506020202020204" pitchFamily="34" charset="0"/>
              </a:rPr>
              <a:t>，</a:t>
            </a:r>
            <a:r>
              <a:rPr lang="ja-JP" altLang="en-US">
                <a:latin typeface="Avenir Next Condensed" panose="020B0506020202020204" pitchFamily="34" charset="0"/>
              </a:rPr>
              <a:t>软件崩溃分析十分具有挑战性</a:t>
            </a:r>
            <a:r>
              <a:rPr lang="zh-CN" altLang="en-US" dirty="0">
                <a:latin typeface="Avenir Next Condensed" panose="020B0506020202020204" pitchFamily="34" charset="0"/>
              </a:rPr>
              <a:t>。</a:t>
            </a:r>
            <a:r>
              <a:rPr lang="ja-JP" altLang="en-US">
                <a:latin typeface="Avenir Next Condensed" panose="020B0506020202020204" pitchFamily="34" charset="0"/>
              </a:rPr>
              <a:t>因为当软件崩溃或者非正常退出时</a:t>
            </a:r>
            <a:r>
              <a:rPr lang="zh-CN" altLang="en-US" dirty="0">
                <a:latin typeface="Avenir Next Condensed" panose="020B0506020202020204" pitchFamily="34" charset="0"/>
              </a:rPr>
              <a:t>，</a:t>
            </a:r>
            <a:r>
              <a:rPr lang="ja-JP" altLang="en-US">
                <a:latin typeface="Avenir Next Condensed" panose="020B0506020202020204" pitchFamily="34" charset="0"/>
              </a:rPr>
              <a:t>我们只有很少量的信息</a:t>
            </a:r>
            <a:r>
              <a:rPr lang="zh-CN" altLang="en-US" dirty="0">
                <a:latin typeface="Avenir Next Condensed" panose="020B0506020202020204" pitchFamily="34" charset="0"/>
              </a:rPr>
              <a:t>。</a:t>
            </a:r>
            <a:r>
              <a:rPr lang="ja-JP" altLang="en-US">
                <a:latin typeface="Avenir Next Condensed" panose="020B0506020202020204" pitchFamily="34" charset="0"/>
              </a:rPr>
              <a:t>普遍说来</a:t>
            </a:r>
            <a:r>
              <a:rPr lang="zh-CN" altLang="en-US" dirty="0">
                <a:latin typeface="Avenir Next Condensed" panose="020B0506020202020204" pitchFamily="34" charset="0"/>
              </a:rPr>
              <a:t>，</a:t>
            </a:r>
            <a:r>
              <a:rPr lang="ja-JP" altLang="en-US">
                <a:latin typeface="Avenir Next Condensed" panose="020B0506020202020204" pitchFamily="34" charset="0"/>
              </a:rPr>
              <a:t>我们只有一个</a:t>
            </a:r>
            <a:r>
              <a:rPr lang="zh-CN" altLang="en-US" dirty="0">
                <a:latin typeface="Avenir Next Condensed" panose="020B0506020202020204" pitchFamily="34" charset="0"/>
              </a:rPr>
              <a:t>操作系统生成的</a:t>
            </a:r>
            <a:r>
              <a:rPr lang="en-US" altLang="ja-JP" dirty="0" err="1">
                <a:latin typeface="Avenir Next Condensed" panose="020B0506020202020204" pitchFamily="34" charset="0"/>
              </a:rPr>
              <a:t>coredump</a:t>
            </a:r>
            <a:r>
              <a:rPr lang="ja-JP" altLang="en-US">
                <a:latin typeface="Avenir Next Condensed" panose="020B0506020202020204" pitchFamily="34" charset="0"/>
              </a:rPr>
              <a:t>文件</a:t>
            </a:r>
            <a:r>
              <a:rPr lang="zh-CN" altLang="en-US" dirty="0">
                <a:latin typeface="Avenir Next Condensed" panose="020B0506020202020204" pitchFamily="34" charset="0"/>
              </a:rPr>
              <a:t>，</a:t>
            </a:r>
            <a:r>
              <a:rPr lang="ja-JP" altLang="en-US">
                <a:latin typeface="Avenir Next Condensed" panose="020B0506020202020204" pitchFamily="34" charset="0"/>
              </a:rPr>
              <a:t>该文件中包含程序崩溃时刻的内存</a:t>
            </a:r>
            <a:r>
              <a:rPr lang="zh-CN" altLang="en-US" dirty="0"/>
              <a:t>快照</a:t>
            </a:r>
            <a:r>
              <a:rPr lang="ja-JP" altLang="en-US"/>
              <a:t>以及寄存器等信息</a:t>
            </a:r>
            <a:r>
              <a:rPr lang="zh-CN" altLang="en-US" dirty="0"/>
              <a:t>。</a:t>
            </a:r>
            <a:r>
              <a:rPr lang="ja-JP" altLang="en-US"/>
              <a:t>而我们主要的研究对象是内存破坏漏洞</a:t>
            </a:r>
            <a:r>
              <a:rPr lang="zh-CN" altLang="en-US" dirty="0"/>
              <a:t>，</a:t>
            </a:r>
            <a:r>
              <a:rPr lang="ja-JP" altLang="en-US"/>
              <a:t>该类型漏洞的危险系数很高</a:t>
            </a:r>
            <a:r>
              <a:rPr lang="zh-CN" altLang="en-US" dirty="0"/>
              <a:t>。</a:t>
            </a:r>
            <a:r>
              <a:rPr lang="ja-JP" altLang="en-US"/>
              <a:t>并且</a:t>
            </a:r>
            <a:r>
              <a:rPr lang="zh-CN" altLang="en-US" dirty="0"/>
              <a:t>，</a:t>
            </a:r>
            <a:r>
              <a:rPr lang="ja-JP" altLang="en-US"/>
              <a:t>内存破坏漏洞会破坏</a:t>
            </a:r>
            <a:r>
              <a:rPr lang="en-US" altLang="ja-JP" dirty="0" err="1"/>
              <a:t>coredump</a:t>
            </a:r>
            <a:r>
              <a:rPr lang="ja-JP" altLang="en-US"/>
              <a:t>中存留的数据</a:t>
            </a:r>
            <a:r>
              <a:rPr lang="zh-CN" altLang="en-US" dirty="0"/>
              <a:t>，</a:t>
            </a:r>
            <a:r>
              <a:rPr lang="ja-JP" altLang="en-US"/>
              <a:t>导致出现错误的</a:t>
            </a:r>
            <a:r>
              <a:rPr lang="zh-CN" altLang="en-US" dirty="0"/>
              <a:t>崩溃点，</a:t>
            </a:r>
            <a:r>
              <a:rPr lang="ja-JP" altLang="en-US"/>
              <a:t>栈帧以及不可靠的内存数据</a:t>
            </a:r>
            <a:r>
              <a:rPr lang="zh-CN" altLang="en-US" dirty="0"/>
              <a:t>。</a:t>
            </a:r>
            <a:r>
              <a:rPr lang="ja-JP" altLang="en-US"/>
              <a:t>从右图中我们可以看出</a:t>
            </a:r>
            <a:r>
              <a:rPr lang="zh-CN" altLang="en-US" dirty="0"/>
              <a:t>，</a:t>
            </a:r>
            <a:r>
              <a:rPr lang="ja-JP" altLang="en-US"/>
              <a:t>程序的崩溃点和栈帧已经被破坏了</a:t>
            </a:r>
            <a:r>
              <a:rPr lang="zh-CN" altLang="en-US" dirty="0"/>
              <a:t>。</a:t>
            </a:r>
            <a:endParaRPr lang="en-US" altLang="ja-JP" dirty="0"/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90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针对这个问题</a:t>
            </a:r>
            <a:r>
              <a:rPr lang="zh-CN" altLang="en-US" dirty="0"/>
              <a:t>，</a:t>
            </a:r>
            <a:r>
              <a:rPr lang="ja-JP" altLang="en-US"/>
              <a:t>我们开发了</a:t>
            </a:r>
            <a:r>
              <a:rPr lang="en-US" altLang="zh-CN" dirty="0" err="1"/>
              <a:t>Credal</a:t>
            </a:r>
            <a:r>
              <a:rPr lang="zh-CN" altLang="en-US" dirty="0"/>
              <a:t>，</a:t>
            </a:r>
            <a:r>
              <a:rPr lang="ja-JP" altLang="en-US"/>
              <a:t>并简要说明它是如何根据</a:t>
            </a:r>
            <a:r>
              <a:rPr lang="en-US" altLang="ja-JP" dirty="0" err="1"/>
              <a:t>coredump</a:t>
            </a:r>
            <a:r>
              <a:rPr lang="ja-JP" altLang="en-US"/>
              <a:t>的信息来定位安全漏洞的根本原因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86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 err="1"/>
              <a:t>Credal</a:t>
            </a:r>
            <a:r>
              <a:rPr lang="ja-JP" altLang="en-US"/>
              <a:t>以软件源码</a:t>
            </a:r>
            <a:r>
              <a:rPr lang="zh-CN" altLang="en-US" dirty="0"/>
              <a:t>，</a:t>
            </a:r>
            <a:r>
              <a:rPr lang="ja-JP" altLang="en-US"/>
              <a:t>可执行文件</a:t>
            </a:r>
            <a:r>
              <a:rPr lang="zh-CN" altLang="en-US" dirty="0"/>
              <a:t>，</a:t>
            </a:r>
            <a:r>
              <a:rPr lang="ja-JP" altLang="en-US"/>
              <a:t>软件崩溃时生成的</a:t>
            </a:r>
            <a:r>
              <a:rPr lang="en-US" altLang="ja-JP" dirty="0" err="1"/>
              <a:t>coredump</a:t>
            </a:r>
            <a:r>
              <a:rPr lang="ja-JP" altLang="en-US"/>
              <a:t>作为输入</a:t>
            </a:r>
            <a:r>
              <a:rPr lang="zh-CN" altLang="en-US" dirty="0"/>
              <a:t>。</a:t>
            </a:r>
            <a:r>
              <a:rPr lang="ja-JP" altLang="en-US"/>
              <a:t>通过内部分析</a:t>
            </a:r>
            <a:r>
              <a:rPr lang="zh-CN" altLang="en-US" dirty="0"/>
              <a:t>，</a:t>
            </a:r>
            <a:r>
              <a:rPr lang="en-US" altLang="zh-CN" dirty="0" err="1"/>
              <a:t>Credal</a:t>
            </a:r>
            <a:r>
              <a:rPr lang="ja-JP" altLang="en-US"/>
              <a:t>尝试输出三种有效信息</a:t>
            </a:r>
            <a:r>
              <a:rPr lang="zh-CN" altLang="en-US" dirty="0"/>
              <a:t>。</a:t>
            </a:r>
            <a:r>
              <a:rPr lang="ja-JP" altLang="en-US"/>
              <a:t>首先是</a:t>
            </a:r>
            <a:r>
              <a:rPr lang="zh-CN" altLang="en-US" dirty="0"/>
              <a:t>，</a:t>
            </a:r>
            <a:r>
              <a:rPr lang="ja-JP" altLang="en-US"/>
              <a:t>确认是否存在软件漏洞</a:t>
            </a:r>
            <a:r>
              <a:rPr lang="zh-CN" altLang="en-US" dirty="0"/>
              <a:t>；</a:t>
            </a:r>
            <a:r>
              <a:rPr lang="ja-JP" altLang="en-US"/>
              <a:t>其次是报告被破坏的数据对象</a:t>
            </a:r>
            <a:r>
              <a:rPr lang="zh-CN" altLang="en-US" dirty="0"/>
              <a:t>；</a:t>
            </a:r>
            <a:r>
              <a:rPr lang="ja-JP" altLang="en-US"/>
              <a:t>最后是有漏洞的代码区域</a:t>
            </a:r>
            <a:r>
              <a:rPr lang="zh-CN" altLang="en-US" dirty="0"/>
              <a:t>。</a:t>
            </a:r>
            <a:r>
              <a:rPr lang="en-US" altLang="zh-Hans" dirty="0" err="1"/>
              <a:t>Credal</a:t>
            </a:r>
            <a:r>
              <a:rPr lang="ja-JP" altLang="en-US"/>
              <a:t>是专为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corruption</a:t>
            </a:r>
            <a:r>
              <a:rPr lang="zh-CN" altLang="en-US" dirty="0"/>
              <a:t> </a:t>
            </a:r>
            <a:r>
              <a:rPr lang="en-US" altLang="zh-CN" dirty="0"/>
              <a:t>vulnerability</a:t>
            </a:r>
            <a:r>
              <a:rPr lang="ja-JP" altLang="en-US"/>
              <a:t>导致的软件崩溃设计的</a:t>
            </a:r>
            <a:r>
              <a:rPr lang="zh-CN" altLang="en-US" dirty="0"/>
              <a:t>。</a:t>
            </a:r>
            <a:r>
              <a:rPr lang="ja-JP" altLang="en-US"/>
              <a:t>而</a:t>
            </a:r>
            <a:r>
              <a:rPr lang="en-US" altLang="ja-JP" dirty="0" err="1"/>
              <a:t>Credal</a:t>
            </a:r>
            <a:r>
              <a:rPr lang="ja-JP" altLang="en-US"/>
              <a:t>中遇到的</a:t>
            </a:r>
            <a:r>
              <a:rPr lang="en-US" altLang="ja-JP" dirty="0"/>
              <a:t>Challenge</a:t>
            </a:r>
            <a:r>
              <a:rPr lang="ja-JP" altLang="en-US"/>
              <a:t>来自于内存破坏漏洞</a:t>
            </a:r>
            <a:r>
              <a:rPr lang="zh-CN" altLang="en-US" dirty="0"/>
              <a:t>。</a:t>
            </a:r>
            <a:endParaRPr lang="en-US" altLang="zh-Han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34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首先</a:t>
            </a:r>
            <a:r>
              <a:rPr lang="zh-CN" altLang="en-US" dirty="0"/>
              <a:t>，</a:t>
            </a:r>
            <a:r>
              <a:rPr lang="ja-JP" altLang="en-US"/>
              <a:t>我们利用</a:t>
            </a:r>
            <a:r>
              <a:rPr lang="en-US" altLang="ja-JP" dirty="0" err="1"/>
              <a:t>coredump</a:t>
            </a:r>
            <a:r>
              <a:rPr lang="ja-JP" altLang="en-US"/>
              <a:t>中的信息来恢复程序的执行流</a:t>
            </a:r>
            <a:r>
              <a:rPr lang="zh-CN" altLang="en-US" dirty="0"/>
              <a:t>。</a:t>
            </a:r>
            <a:r>
              <a:rPr lang="ja-JP" altLang="en-US"/>
              <a:t>由于内存破坏漏洞的干预</a:t>
            </a:r>
            <a:r>
              <a:rPr lang="zh-CN" altLang="en-US" dirty="0"/>
              <a:t>，</a:t>
            </a:r>
            <a:r>
              <a:rPr lang="ja-JP" altLang="en-US"/>
              <a:t>程序崩溃点以及执行流可能会被破坏</a:t>
            </a:r>
            <a:r>
              <a:rPr lang="zh-CN" altLang="en-US" dirty="0"/>
              <a:t>。</a:t>
            </a:r>
            <a:r>
              <a:rPr lang="ja-JP" altLang="en-US"/>
              <a:t>在这种情况下</a:t>
            </a:r>
            <a:r>
              <a:rPr lang="zh-CN" altLang="en-US" dirty="0"/>
              <a:t>，</a:t>
            </a:r>
            <a:r>
              <a:rPr lang="ja-JP" altLang="en-US"/>
              <a:t>我们利用程序栈上残留的未被破坏的数据进行</a:t>
            </a:r>
            <a:r>
              <a:rPr lang="en-US" altLang="ja-JP" dirty="0"/>
              <a:t>forensic</a:t>
            </a:r>
            <a:r>
              <a:rPr lang="ja-JP" altLang="en-US"/>
              <a:t>分析</a:t>
            </a:r>
            <a:r>
              <a:rPr lang="zh-CN" altLang="en-US" dirty="0"/>
              <a:t>，</a:t>
            </a:r>
            <a:r>
              <a:rPr lang="ja-JP" altLang="en-US"/>
              <a:t>从而定位到正确的软件崩溃点和程序执行路径</a:t>
            </a:r>
            <a:r>
              <a:rPr lang="zh-CN" altLang="en-US" dirty="0"/>
              <a:t>。</a:t>
            </a:r>
            <a:r>
              <a:rPr lang="ja-JP" altLang="en-US"/>
              <a:t>其次</a:t>
            </a:r>
            <a:r>
              <a:rPr lang="zh-CN" altLang="en-US" dirty="0"/>
              <a:t>，</a:t>
            </a:r>
            <a:r>
              <a:rPr lang="ja-JP" altLang="en-US"/>
              <a:t>根据程序的执行路径</a:t>
            </a:r>
            <a:r>
              <a:rPr lang="zh-CN" altLang="en-US" dirty="0"/>
              <a:t>，</a:t>
            </a:r>
            <a:r>
              <a:rPr lang="ja-JP" altLang="en-US"/>
              <a:t>重构数据流</a:t>
            </a:r>
            <a:r>
              <a:rPr lang="zh-CN" altLang="en-US" dirty="0"/>
              <a:t>。</a:t>
            </a:r>
            <a:r>
              <a:rPr lang="ja-JP" altLang="en-US"/>
              <a:t>基于恢复的程序执行路径和</a:t>
            </a:r>
            <a:r>
              <a:rPr lang="en-US" altLang="ja-JP" dirty="0" err="1"/>
              <a:t>coredump</a:t>
            </a:r>
            <a:r>
              <a:rPr lang="ja-JP" altLang="en-US"/>
              <a:t>中的数据</a:t>
            </a:r>
            <a:r>
              <a:rPr lang="zh-CN" altLang="en-US" dirty="0"/>
              <a:t>，</a:t>
            </a:r>
            <a:r>
              <a:rPr lang="ja-JP" altLang="en-US"/>
              <a:t>我们利用</a:t>
            </a:r>
            <a:r>
              <a:rPr lang="zh-CN" altLang="en-US" dirty="0"/>
              <a:t>可达</a:t>
            </a:r>
            <a:r>
              <a:rPr lang="ja-JP" altLang="en-US"/>
              <a:t>和</a:t>
            </a:r>
            <a:r>
              <a:rPr lang="zh-CN" altLang="en-US" dirty="0"/>
              <a:t>指向</a:t>
            </a:r>
            <a:r>
              <a:rPr lang="ja-JP" altLang="en-US"/>
              <a:t>分析来发现数据的不一致性</a:t>
            </a:r>
            <a:r>
              <a:rPr lang="zh-CN" altLang="en-US" dirty="0"/>
              <a:t>，</a:t>
            </a:r>
            <a:r>
              <a:rPr lang="ja-JP" altLang="en-US"/>
              <a:t>从而定位到被破坏的数据对象</a:t>
            </a:r>
            <a:r>
              <a:rPr lang="zh-CN" altLang="en-US" dirty="0"/>
              <a:t>。</a:t>
            </a:r>
            <a:r>
              <a:rPr lang="ja-JP" altLang="en-US"/>
              <a:t>最终</a:t>
            </a:r>
            <a:r>
              <a:rPr lang="zh-CN" altLang="en-US" dirty="0"/>
              <a:t>，</a:t>
            </a:r>
            <a:r>
              <a:rPr lang="ja-JP" altLang="en-US"/>
              <a:t>从程序崩溃点开始</a:t>
            </a:r>
            <a:r>
              <a:rPr lang="zh-CN" altLang="en-US" dirty="0"/>
              <a:t>，</a:t>
            </a:r>
            <a:r>
              <a:rPr lang="ja-JP" altLang="en-US"/>
              <a:t>定位出导致程序崩溃的缺陷代码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44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虽然</a:t>
            </a:r>
            <a:r>
              <a:rPr lang="en-US" altLang="ja-JP" dirty="0" err="1"/>
              <a:t>Credal</a:t>
            </a:r>
            <a:r>
              <a:rPr lang="ja-JP" altLang="en-US"/>
              <a:t>可以成功恢复出大多数软件崩溃的执行流</a:t>
            </a:r>
            <a:r>
              <a:rPr lang="zh-CN" altLang="en-US" dirty="0"/>
              <a:t>，</a:t>
            </a:r>
            <a:r>
              <a:rPr lang="ja-JP" altLang="en-US"/>
              <a:t>且定位出被破坏的数据对象以及漏洞位置</a:t>
            </a:r>
            <a:r>
              <a:rPr lang="zh-CN" altLang="en-US" dirty="0"/>
              <a:t>，</a:t>
            </a:r>
            <a:r>
              <a:rPr lang="ja-JP" altLang="en-US"/>
              <a:t>但是</a:t>
            </a:r>
            <a:r>
              <a:rPr lang="en-US" dirty="0" err="1"/>
              <a:t>Credal</a:t>
            </a:r>
            <a:r>
              <a:rPr lang="ja-JP" altLang="en-US"/>
              <a:t>受到两方面的限制</a:t>
            </a:r>
            <a:r>
              <a:rPr lang="zh-CN" altLang="en-US" dirty="0"/>
              <a:t>：</a:t>
            </a:r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 err="1"/>
              <a:t>Credal</a:t>
            </a:r>
            <a:r>
              <a:rPr lang="ja-JP" altLang="en-US"/>
              <a:t>需要源码的支持</a:t>
            </a:r>
            <a:r>
              <a:rPr lang="zh-CN" altLang="en-US" dirty="0"/>
              <a:t>；</a:t>
            </a:r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ja-JP" altLang="en-US"/>
              <a:t>攻击者可能利用</a:t>
            </a:r>
            <a:r>
              <a:rPr lang="en-US" altLang="ja-JP" dirty="0" err="1"/>
              <a:t>Credal</a:t>
            </a:r>
            <a:r>
              <a:rPr lang="ja-JP" altLang="en-US"/>
              <a:t>诊断漏洞的思路来对抗这种分析方法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37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为了弥补之前</a:t>
            </a:r>
            <a:r>
              <a:rPr lang="en-US" altLang="ja-JP" dirty="0" err="1"/>
              <a:t>Credal</a:t>
            </a:r>
            <a:r>
              <a:rPr lang="ja-JP" altLang="en-US"/>
              <a:t>限制</a:t>
            </a:r>
            <a:r>
              <a:rPr lang="zh-CN" altLang="en-US" dirty="0"/>
              <a:t>，</a:t>
            </a:r>
            <a:r>
              <a:rPr lang="ja-JP" altLang="en-US"/>
              <a:t>我们进而提出</a:t>
            </a:r>
            <a:r>
              <a:rPr lang="en-US" altLang="ja-JP" dirty="0"/>
              <a:t>POMP</a:t>
            </a:r>
            <a:r>
              <a:rPr lang="zh-CN" altLang="en-US" dirty="0"/>
              <a:t>，</a:t>
            </a:r>
            <a:r>
              <a:rPr lang="ja-JP" altLang="en-US"/>
              <a:t>即</a:t>
            </a:r>
            <a:r>
              <a:rPr lang="zh-CN" altLang="en-US" dirty="0"/>
              <a:t>，</a:t>
            </a:r>
            <a:r>
              <a:rPr lang="ja-JP" altLang="en-US"/>
              <a:t>硬件辅助的基于二进制的软件崩溃分析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73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鉴于</a:t>
            </a:r>
            <a:r>
              <a:rPr lang="en-US" altLang="ja-JP" dirty="0" err="1"/>
              <a:t>coredump</a:t>
            </a:r>
            <a:r>
              <a:rPr lang="ja-JP" altLang="en-US"/>
              <a:t>中记录的信息比较有限</a:t>
            </a:r>
            <a:r>
              <a:rPr lang="zh-CN" altLang="en-US" dirty="0"/>
              <a:t>，</a:t>
            </a:r>
            <a:r>
              <a:rPr lang="ja-JP" altLang="en-US"/>
              <a:t>我们利用</a:t>
            </a:r>
            <a:r>
              <a:rPr lang="en-US" altLang="ja-JP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PT</a:t>
            </a:r>
            <a:r>
              <a:rPr lang="ja-JP" altLang="en-US"/>
              <a:t>这种硬件特性</a:t>
            </a:r>
            <a:r>
              <a:rPr lang="zh-CN" altLang="en-US" dirty="0"/>
              <a:t>，</a:t>
            </a:r>
            <a:r>
              <a:rPr lang="ja-JP" altLang="en-US"/>
              <a:t>可以基本零开销地记录目标程序的执行流</a:t>
            </a:r>
            <a:r>
              <a:rPr lang="zh-CN" altLang="en-US" dirty="0"/>
              <a:t>，并且</a:t>
            </a:r>
            <a:r>
              <a:rPr lang="ja-JP" altLang="en-US"/>
              <a:t>还可以将记录的</a:t>
            </a:r>
            <a:r>
              <a:rPr lang="zh-CN" altLang="en-US" dirty="0"/>
              <a:t>执行流</a:t>
            </a:r>
            <a:r>
              <a:rPr lang="ja-JP" altLang="en-US"/>
              <a:t>集成到</a:t>
            </a:r>
            <a:r>
              <a:rPr lang="en-US" altLang="ja-JP" dirty="0" err="1"/>
              <a:t>coredump</a:t>
            </a:r>
            <a:r>
              <a:rPr lang="ja-JP" altLang="en-US"/>
              <a:t>中</a:t>
            </a:r>
            <a:r>
              <a:rPr lang="zh-CN" altLang="en-US" dirty="0"/>
              <a:t>。</a:t>
            </a:r>
            <a:r>
              <a:rPr lang="ja-JP" altLang="en-US"/>
              <a:t>因此</a:t>
            </a:r>
            <a:r>
              <a:rPr lang="zh-CN" altLang="en-US" dirty="0"/>
              <a:t>，</a:t>
            </a:r>
            <a:r>
              <a:rPr lang="ja-JP" altLang="en-US"/>
              <a:t>这种新型的</a:t>
            </a:r>
            <a:r>
              <a:rPr lang="en-US" altLang="ja-JP" dirty="0" err="1"/>
              <a:t>coredump</a:t>
            </a:r>
            <a:r>
              <a:rPr lang="ja-JP" altLang="en-US"/>
              <a:t>中既包含程序崩溃时刻的状态</a:t>
            </a:r>
            <a:r>
              <a:rPr lang="zh-CN" altLang="en-US" dirty="0"/>
              <a:t>，</a:t>
            </a:r>
            <a:r>
              <a:rPr lang="ja-JP" altLang="en-US"/>
              <a:t>更重要的是记录了程序崩溃的控制流</a:t>
            </a:r>
            <a:r>
              <a:rPr lang="zh-CN" altLang="en-US" dirty="0"/>
              <a:t>。</a:t>
            </a:r>
            <a:r>
              <a:rPr lang="ja-JP" altLang="en-US"/>
              <a:t>对于这种新型的</a:t>
            </a:r>
            <a:r>
              <a:rPr lang="en-US" altLang="ja-JP" dirty="0" err="1"/>
              <a:t>coredump</a:t>
            </a:r>
            <a:r>
              <a:rPr lang="zh-CN" altLang="en-US" dirty="0"/>
              <a:t>，</a:t>
            </a:r>
            <a:r>
              <a:rPr lang="ja-JP" altLang="en-US"/>
              <a:t>我们如何用它来辅助程序员来分析软件崩溃呢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为了</a:t>
            </a:r>
            <a:r>
              <a:rPr lang="zh-CN" altLang="en-US" dirty="0"/>
              <a:t>解决上述</a:t>
            </a:r>
            <a:r>
              <a:rPr lang="ja-JP" altLang="en-US"/>
              <a:t>问题</a:t>
            </a:r>
            <a:r>
              <a:rPr lang="zh-CN" altLang="en-US" dirty="0"/>
              <a:t>，</a:t>
            </a:r>
            <a:r>
              <a:rPr lang="ja-JP" altLang="en-US"/>
              <a:t>我们提出了</a:t>
            </a:r>
            <a:r>
              <a:rPr lang="en-US" altLang="ja-JP" dirty="0"/>
              <a:t>POMP</a:t>
            </a:r>
            <a:r>
              <a:rPr lang="zh-CN" altLang="en-US" dirty="0"/>
              <a:t>。</a:t>
            </a:r>
            <a:r>
              <a:rPr lang="ja-JP" altLang="en-US"/>
              <a:t>执行路径已经被</a:t>
            </a:r>
            <a:r>
              <a:rPr lang="en-US" altLang="ja-JP" dirty="0"/>
              <a:t>Intel</a:t>
            </a:r>
            <a:r>
              <a:rPr lang="zh-CN" altLang="en-US" dirty="0"/>
              <a:t> </a:t>
            </a:r>
            <a:r>
              <a:rPr lang="en-US" altLang="zh-CN" dirty="0"/>
              <a:t>PT</a:t>
            </a:r>
            <a:r>
              <a:rPr lang="ja-JP" altLang="en-US"/>
              <a:t>记录并集成至</a:t>
            </a:r>
            <a:r>
              <a:rPr lang="en-US" altLang="ja-JP" dirty="0" err="1"/>
              <a:t>coredump</a:t>
            </a:r>
            <a:r>
              <a:rPr lang="ja-JP" altLang="en-US"/>
              <a:t>中</a:t>
            </a:r>
            <a:r>
              <a:rPr lang="zh-CN" altLang="en-US" dirty="0"/>
              <a:t>，</a:t>
            </a:r>
            <a:r>
              <a:rPr lang="ja-JP" altLang="en-US"/>
              <a:t>所以</a:t>
            </a:r>
            <a:r>
              <a:rPr lang="en-US" dirty="0"/>
              <a:t>POMP</a:t>
            </a:r>
            <a:r>
              <a:rPr lang="ja-JP" altLang="en-US"/>
              <a:t>主要需要恢复数据流和定位漏洞根本原因</a:t>
            </a:r>
            <a:r>
              <a:rPr lang="zh-CN" altLang="en-US" dirty="0"/>
              <a:t>。</a:t>
            </a:r>
            <a:r>
              <a:rPr lang="ja-JP" altLang="en-US"/>
              <a:t>我们采用的是</a:t>
            </a:r>
            <a:r>
              <a:rPr lang="zh-CN" altLang="en-US" dirty="0"/>
              <a:t>逆向执行来</a:t>
            </a:r>
            <a:r>
              <a:rPr lang="ja-JP" altLang="en-US"/>
              <a:t>恢复程序数据流</a:t>
            </a:r>
            <a:r>
              <a:rPr lang="zh-CN" altLang="en-US" dirty="0"/>
              <a:t>。</a:t>
            </a:r>
            <a:r>
              <a:rPr lang="ja-JP" altLang="en-US"/>
              <a:t>从崩溃点开始</a:t>
            </a:r>
            <a:r>
              <a:rPr lang="zh-CN" altLang="en-US" dirty="0"/>
              <a:t>，</a:t>
            </a:r>
            <a:r>
              <a:rPr lang="ja-JP" altLang="en-US"/>
              <a:t>我们逆向执行每一条语句</a:t>
            </a:r>
            <a:r>
              <a:rPr lang="zh-CN" altLang="en-US" dirty="0"/>
              <a:t>，</a:t>
            </a:r>
            <a:r>
              <a:rPr lang="ja-JP" altLang="en-US"/>
              <a:t>并以此重构程序的数据流</a:t>
            </a:r>
            <a:r>
              <a:rPr lang="zh-CN" altLang="en-US" dirty="0"/>
              <a:t>； </a:t>
            </a:r>
            <a:r>
              <a:rPr lang="ja-JP" altLang="en-US"/>
              <a:t>二是</a:t>
            </a:r>
            <a:r>
              <a:rPr lang="zh-CN" altLang="en-US" dirty="0"/>
              <a:t>，利用后向染色分析定位漏洞</a:t>
            </a:r>
            <a:r>
              <a:rPr lang="en-US" altLang="zh-CN" dirty="0"/>
              <a:t>root</a:t>
            </a:r>
            <a:r>
              <a:rPr lang="zh-CN" altLang="en-US" dirty="0"/>
              <a:t> </a:t>
            </a:r>
            <a:r>
              <a:rPr lang="en-US" altLang="zh-CN" dirty="0"/>
              <a:t>cause</a:t>
            </a:r>
            <a:r>
              <a:rPr lang="zh-CN" altLang="en-US" dirty="0"/>
              <a:t>。</a:t>
            </a:r>
            <a:r>
              <a:rPr lang="ja-JP" altLang="en-US"/>
              <a:t>根据之前重构的程序数据流</a:t>
            </a:r>
            <a:r>
              <a:rPr lang="zh-CN" altLang="en-US" dirty="0"/>
              <a:t>，</a:t>
            </a:r>
            <a:r>
              <a:rPr lang="ja-JP" altLang="en-US"/>
              <a:t>以导致程序崩溃的数据对象为染色源</a:t>
            </a:r>
            <a:r>
              <a:rPr lang="zh-CN" altLang="en-US" dirty="0"/>
              <a:t>，</a:t>
            </a:r>
            <a:r>
              <a:rPr lang="ja-JP" altLang="en-US"/>
              <a:t>通过后面染色来找到所有可能对程序崩溃有贡献的指令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2911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在程序逆向执行过程中</a:t>
            </a:r>
            <a:r>
              <a:rPr lang="zh-CN" altLang="en-US" dirty="0"/>
              <a:t>，</a:t>
            </a:r>
            <a:r>
              <a:rPr lang="ja-JP" altLang="en-US"/>
              <a:t>我们会遇到一些不可逆向的指令</a:t>
            </a:r>
            <a:r>
              <a:rPr lang="zh-CN" altLang="en-US" dirty="0"/>
              <a:t>，</a:t>
            </a:r>
            <a:r>
              <a:rPr lang="ja-JP" altLang="en-US"/>
              <a:t>如</a:t>
            </a:r>
            <a:r>
              <a:rPr lang="en-US" altLang="ja-JP" dirty="0" err="1"/>
              <a:t>xor</a:t>
            </a:r>
            <a:r>
              <a:rPr lang="zh-CN" altLang="en-US" dirty="0"/>
              <a:t>，</a:t>
            </a:r>
            <a:r>
              <a:rPr lang="en-US" altLang="zh-CN" dirty="0" err="1"/>
              <a:t>mov</a:t>
            </a:r>
            <a:r>
              <a:rPr lang="zh-CN" altLang="en-US" dirty="0"/>
              <a:t>。</a:t>
            </a:r>
            <a:r>
              <a:rPr lang="ja-JP" altLang="en-US"/>
              <a:t>这些指令会导致运行前的数据状态被清除</a:t>
            </a:r>
            <a:r>
              <a:rPr lang="zh-CN" altLang="en-US" dirty="0"/>
              <a:t>。</a:t>
            </a:r>
            <a:r>
              <a:rPr lang="ja-JP" altLang="en-US"/>
              <a:t>以图中</a:t>
            </a:r>
            <a:r>
              <a:rPr lang="en-US" altLang="ja-JP" dirty="0"/>
              <a:t>A4</a:t>
            </a:r>
            <a:r>
              <a:rPr lang="ja-JP" altLang="en-US"/>
              <a:t>指令为例</a:t>
            </a:r>
            <a:r>
              <a:rPr lang="zh-CN" altLang="en-US" dirty="0"/>
              <a:t>，</a:t>
            </a:r>
            <a:r>
              <a:rPr lang="ja-JP" altLang="en-US"/>
              <a:t>这条</a:t>
            </a:r>
            <a:r>
              <a:rPr lang="en-US" altLang="ja-JP" dirty="0" err="1"/>
              <a:t>mov</a:t>
            </a:r>
            <a:r>
              <a:rPr lang="ja-JP" altLang="en-US"/>
              <a:t>不可逆</a:t>
            </a:r>
            <a:r>
              <a:rPr lang="zh-CN" altLang="en-US" dirty="0"/>
              <a:t>，</a:t>
            </a:r>
            <a:r>
              <a:rPr lang="ja-JP" altLang="en-US"/>
              <a:t>它会使得</a:t>
            </a:r>
            <a:r>
              <a:rPr lang="en-US" altLang="ja-JP" dirty="0" err="1"/>
              <a:t>ecx</a:t>
            </a:r>
            <a:r>
              <a:rPr lang="ja-JP" altLang="en-US"/>
              <a:t>在</a:t>
            </a:r>
            <a:r>
              <a:rPr lang="en-US" altLang="ja-JP" dirty="0"/>
              <a:t>A4</a:t>
            </a:r>
            <a:r>
              <a:rPr lang="ja-JP" altLang="en-US"/>
              <a:t>执行之前的状态变成未知</a:t>
            </a:r>
            <a:r>
              <a:rPr lang="zh-CN" altLang="en-US" dirty="0"/>
              <a:t>。</a:t>
            </a:r>
            <a:r>
              <a:rPr lang="ja-JP" altLang="en-US"/>
              <a:t>因此</a:t>
            </a:r>
            <a:r>
              <a:rPr lang="zh-CN" altLang="en-US" dirty="0"/>
              <a:t>，</a:t>
            </a:r>
            <a:r>
              <a:rPr lang="en-US" altLang="zh-CN" dirty="0"/>
              <a:t>A3</a:t>
            </a:r>
            <a:r>
              <a:rPr lang="ja-JP" altLang="en-US"/>
              <a:t>指令中会出现未知地址的内存写操作</a:t>
            </a:r>
            <a:r>
              <a:rPr lang="zh-CN" altLang="en-US" dirty="0"/>
              <a:t>。</a:t>
            </a:r>
            <a:r>
              <a:rPr lang="ja-JP" altLang="en-US"/>
              <a:t>为了求出对应的内存地址</a:t>
            </a:r>
            <a:r>
              <a:rPr lang="zh-CN" altLang="en-US" dirty="0"/>
              <a:t>，</a:t>
            </a:r>
            <a:r>
              <a:rPr lang="ja-JP" altLang="en-US"/>
              <a:t>我们通过前向分析找到</a:t>
            </a:r>
            <a:r>
              <a:rPr lang="en-US" altLang="ja-JP" dirty="0"/>
              <a:t>A2</a:t>
            </a:r>
            <a:r>
              <a:rPr lang="zh-CN" altLang="en-US" dirty="0"/>
              <a:t>，</a:t>
            </a:r>
            <a:r>
              <a:rPr lang="ja-JP" altLang="en-US"/>
              <a:t>只要我们知道了</a:t>
            </a:r>
            <a:r>
              <a:rPr lang="en-US" altLang="ja-JP" dirty="0"/>
              <a:t>[</a:t>
            </a:r>
            <a:r>
              <a:rPr lang="en-US" altLang="ja-JP" dirty="0" err="1"/>
              <a:t>edi</a:t>
            </a:r>
            <a:r>
              <a:rPr lang="en-US" altLang="ja-JP" dirty="0"/>
              <a:t>]</a:t>
            </a:r>
            <a:r>
              <a:rPr lang="ja-JP" altLang="en-US"/>
              <a:t>的值</a:t>
            </a:r>
            <a:r>
              <a:rPr lang="zh-CN" altLang="en-US" dirty="0"/>
              <a:t>，</a:t>
            </a:r>
            <a:r>
              <a:rPr lang="en-US" altLang="zh-CN" dirty="0" err="1"/>
              <a:t>ecx</a:t>
            </a:r>
            <a:r>
              <a:rPr lang="zh-CN" altLang="en-US" dirty="0"/>
              <a:t>就可</a:t>
            </a:r>
            <a:r>
              <a:rPr lang="ja-JP" altLang="en-US"/>
              <a:t>解</a:t>
            </a:r>
            <a:r>
              <a:rPr lang="zh-CN" altLang="en-US" dirty="0"/>
              <a:t>。</a:t>
            </a:r>
            <a:r>
              <a:rPr lang="ja-JP" altLang="en-US"/>
              <a:t>然而</a:t>
            </a:r>
            <a:r>
              <a:rPr lang="zh-CN" altLang="en-US" dirty="0"/>
              <a:t>，</a:t>
            </a:r>
            <a:r>
              <a:rPr lang="ja-JP" altLang="en-US"/>
              <a:t>我们不知道</a:t>
            </a:r>
            <a:r>
              <a:rPr lang="en-US" altLang="zh-CN" dirty="0"/>
              <a:t>[</a:t>
            </a:r>
            <a:r>
              <a:rPr lang="en-US" altLang="zh-CN" dirty="0" err="1"/>
              <a:t>ecx</a:t>
            </a:r>
            <a:r>
              <a:rPr lang="en-US" altLang="zh-CN" dirty="0"/>
              <a:t>]</a:t>
            </a:r>
            <a:r>
              <a:rPr lang="ja-JP" altLang="en-US"/>
              <a:t>是否会影响</a:t>
            </a:r>
            <a:r>
              <a:rPr lang="en-US" altLang="zh-CN" dirty="0"/>
              <a:t>[</a:t>
            </a:r>
            <a:r>
              <a:rPr lang="en-US" altLang="zh-CN" dirty="0" err="1"/>
              <a:t>edi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ja-JP" altLang="en-US"/>
              <a:t>因此</a:t>
            </a:r>
            <a:r>
              <a:rPr lang="zh-CN" altLang="en-US" dirty="0"/>
              <a:t>，</a:t>
            </a:r>
            <a:r>
              <a:rPr lang="ja-JP" altLang="en-US"/>
              <a:t>现在的问题就变成了</a:t>
            </a:r>
            <a:r>
              <a:rPr lang="en-US" altLang="zh-CN" dirty="0"/>
              <a:t>[</a:t>
            </a:r>
            <a:r>
              <a:rPr lang="en-US" altLang="zh-CN" dirty="0" err="1"/>
              <a:t>edi</a:t>
            </a:r>
            <a:r>
              <a:rPr lang="en-US" altLang="zh-CN" dirty="0"/>
              <a:t>]</a:t>
            </a:r>
            <a:r>
              <a:rPr lang="ja-JP" altLang="en-US"/>
              <a:t>和</a:t>
            </a:r>
            <a:r>
              <a:rPr lang="en-US" altLang="zh-CN" dirty="0"/>
              <a:t>[</a:t>
            </a:r>
            <a:r>
              <a:rPr lang="en-US" altLang="zh-CN" dirty="0" err="1"/>
              <a:t>ecx</a:t>
            </a:r>
            <a:r>
              <a:rPr lang="en-US" altLang="zh-CN" dirty="0"/>
              <a:t>]</a:t>
            </a:r>
            <a:r>
              <a:rPr lang="ja-JP" altLang="en-US"/>
              <a:t>是否</a:t>
            </a:r>
            <a:r>
              <a:rPr lang="en-US" altLang="ja-JP" dirty="0"/>
              <a:t>alias</a:t>
            </a:r>
            <a:r>
              <a:rPr lang="ja-JP" altLang="en-US"/>
              <a:t>或者说指向同一块内存区域的问题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2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首先，我来介绍一些背景知识。</a:t>
            </a:r>
            <a:r>
              <a:rPr lang="ja-JP" altLang="en-US"/>
              <a:t>软件漏洞在现实世界中大量存在</a:t>
            </a:r>
            <a:r>
              <a:rPr lang="zh-CN" altLang="en-US" dirty="0"/>
              <a:t>，</a:t>
            </a:r>
            <a:r>
              <a:rPr lang="ja-JP" altLang="en-US"/>
              <a:t>且</a:t>
            </a:r>
            <a:r>
              <a:rPr lang="zh-CN" altLang="en-US" dirty="0"/>
              <a:t>对于用户，企业，甚至国家都是巨大的威胁。我们以</a:t>
            </a:r>
            <a:r>
              <a:rPr lang="en-US" altLang="zh-CN" dirty="0"/>
              <a:t>2017</a:t>
            </a:r>
            <a:r>
              <a:rPr lang="zh-CN" altLang="en-US" dirty="0"/>
              <a:t>的</a:t>
            </a:r>
            <a:r>
              <a:rPr lang="en-US" altLang="zh-CN" dirty="0"/>
              <a:t>WannaCry</a:t>
            </a:r>
            <a:r>
              <a:rPr lang="zh-CN" altLang="en-US" dirty="0"/>
              <a:t>为例，未修复的漏洞使得</a:t>
            </a:r>
            <a:r>
              <a:rPr lang="en-US" altLang="zh-CN" dirty="0"/>
              <a:t>WannaCry</a:t>
            </a:r>
            <a:r>
              <a:rPr lang="zh-CN" altLang="en-US" dirty="0"/>
              <a:t>勒索软件破坏全球超过</a:t>
            </a:r>
            <a:r>
              <a:rPr lang="en-US" altLang="zh-CN" dirty="0"/>
              <a:t>30</a:t>
            </a:r>
            <a:r>
              <a:rPr lang="zh-CN" altLang="en-US" dirty="0"/>
              <a:t>万台电脑。图中所示</a:t>
            </a:r>
            <a:r>
              <a:rPr lang="ja-JP" altLang="en-US"/>
              <a:t>的</a:t>
            </a:r>
            <a:r>
              <a:rPr lang="zh-CN" altLang="en-US" dirty="0"/>
              <a:t>高危漏洞（震网，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心脏出血，破壳</a:t>
            </a:r>
            <a:r>
              <a:rPr lang="zh-CN" altLang="en-US" dirty="0"/>
              <a:t>）都是在软件发布之后</a:t>
            </a:r>
            <a:r>
              <a:rPr lang="ja-JP" altLang="en-US"/>
              <a:t>才</a:t>
            </a:r>
            <a:r>
              <a:rPr lang="zh-CN" altLang="en-US" dirty="0"/>
              <a:t>被发现的。由此可以推断，随着软件复杂度的日益增加，软件公司的内部测试团队已经无法检测到所有</a:t>
            </a:r>
            <a:r>
              <a:rPr lang="ja-JP" altLang="en-US"/>
              <a:t>可能</a:t>
            </a:r>
            <a:r>
              <a:rPr lang="zh-CN" altLang="en-US" dirty="0"/>
              <a:t>的漏洞。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358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为了解决内存别名</a:t>
            </a:r>
            <a:r>
              <a:rPr lang="zh-CN" altLang="en-US" dirty="0"/>
              <a:t>，</a:t>
            </a:r>
            <a:r>
              <a:rPr lang="ja-JP" altLang="en-US"/>
              <a:t>我们提出</a:t>
            </a:r>
            <a:r>
              <a:rPr lang="en-US" altLang="ja-JP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zh-CN" altLang="en-US" dirty="0"/>
              <a:t>，</a:t>
            </a:r>
            <a:r>
              <a:rPr lang="ja-JP" altLang="en-US"/>
              <a:t>即</a:t>
            </a:r>
            <a:r>
              <a:rPr lang="zh-CN" altLang="en-US" dirty="0"/>
              <a:t>，</a:t>
            </a:r>
            <a:r>
              <a:rPr lang="ja-JP" altLang="en-US"/>
              <a:t>对内存访问的别名关系进行两种假设</a:t>
            </a:r>
            <a:r>
              <a:rPr lang="zh-CN" altLang="en-US" dirty="0"/>
              <a:t>，</a:t>
            </a:r>
            <a:r>
              <a:rPr lang="ja-JP" altLang="en-US"/>
              <a:t>分别是</a:t>
            </a:r>
            <a:r>
              <a:rPr lang="en-US" altLang="ja-JP" dirty="0"/>
              <a:t>alias</a:t>
            </a:r>
            <a:r>
              <a:rPr lang="zh-CN" altLang="en-US" dirty="0"/>
              <a:t> </a:t>
            </a:r>
            <a:r>
              <a:rPr lang="ja-JP" altLang="en-US"/>
              <a:t>和</a:t>
            </a:r>
            <a:r>
              <a:rPr lang="zh-CN" altLang="en-US" dirty="0"/>
              <a:t> </a:t>
            </a:r>
            <a:r>
              <a:rPr lang="en-US" altLang="zh-CN" dirty="0"/>
              <a:t>non-alias</a:t>
            </a:r>
            <a:r>
              <a:rPr lang="zh-CN" altLang="en-US" dirty="0"/>
              <a:t>。</a:t>
            </a:r>
            <a:r>
              <a:rPr lang="ja-JP" altLang="en-US"/>
              <a:t>不同的假设会给程序状态带来不同的限制</a:t>
            </a:r>
            <a:r>
              <a:rPr lang="zh-CN" altLang="en-US" dirty="0"/>
              <a:t>（</a:t>
            </a:r>
            <a:r>
              <a:rPr lang="en-US" altLang="ja-JP" dirty="0"/>
              <a:t>constraint</a:t>
            </a:r>
            <a:r>
              <a:rPr lang="zh-CN" altLang="en-US" dirty="0"/>
              <a:t>）。</a:t>
            </a:r>
            <a:r>
              <a:rPr lang="ja-JP" altLang="en-US"/>
              <a:t>当我们发现程序执行过程中出现了</a:t>
            </a:r>
            <a:r>
              <a:rPr lang="zh-CN" altLang="en-US" dirty="0"/>
              <a:t>冲突（</a:t>
            </a:r>
            <a:r>
              <a:rPr lang="en-US" altLang="ja-JP" dirty="0"/>
              <a:t>conflict</a:t>
            </a:r>
            <a:r>
              <a:rPr lang="zh-CN" altLang="en-US" dirty="0"/>
              <a:t>），</a:t>
            </a:r>
            <a:r>
              <a:rPr lang="ja-JP" altLang="en-US"/>
              <a:t>也就是说</a:t>
            </a:r>
            <a:r>
              <a:rPr lang="en-US" altLang="ja-JP" dirty="0"/>
              <a:t>constraint</a:t>
            </a:r>
            <a:r>
              <a:rPr lang="ja-JP" altLang="en-US"/>
              <a:t>无法得到满足</a:t>
            </a:r>
            <a:r>
              <a:rPr lang="zh-CN" altLang="en-US" dirty="0"/>
              <a:t>，</a:t>
            </a:r>
            <a:r>
              <a:rPr lang="ja-JP" altLang="en-US"/>
              <a:t>我们就会</a:t>
            </a:r>
            <a:r>
              <a:rPr lang="en-US" altLang="ja-JP" dirty="0"/>
              <a:t>reject</a:t>
            </a:r>
            <a:r>
              <a:rPr lang="ja-JP" altLang="en-US"/>
              <a:t>当前的</a:t>
            </a:r>
            <a:r>
              <a:rPr lang="en-US" altLang="ja-JP" dirty="0"/>
              <a:t>hypothesis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21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虽然</a:t>
            </a:r>
            <a:r>
              <a:rPr lang="en-US" altLang="ja-JP" dirty="0"/>
              <a:t>POMP</a:t>
            </a:r>
            <a:r>
              <a:rPr lang="ja-JP" altLang="en-US"/>
              <a:t>可以成功地定位大多数漏洞的</a:t>
            </a:r>
            <a:r>
              <a:rPr lang="zh-CN" altLang="en-US" dirty="0"/>
              <a:t>根本原因，</a:t>
            </a:r>
            <a:r>
              <a:rPr lang="ja-JP" altLang="en-US"/>
              <a:t>但是执行时间和别名分析都受到</a:t>
            </a:r>
            <a:r>
              <a:rPr lang="en-US" altLang="ja-JP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ja-JP" altLang="en-US"/>
              <a:t>的限制</a:t>
            </a:r>
            <a:r>
              <a:rPr lang="zh-CN" altLang="en-US" dirty="0"/>
              <a:t>。</a:t>
            </a:r>
            <a:r>
              <a:rPr lang="ja-JP" altLang="en-US"/>
              <a:t>如上图所示</a:t>
            </a:r>
            <a:r>
              <a:rPr lang="zh-CN" altLang="en-US" dirty="0"/>
              <a:t>，在进行假设之后没有遇见</a:t>
            </a:r>
            <a:r>
              <a:rPr lang="en-US" altLang="zh-CN" dirty="0"/>
              <a:t>conflict</a:t>
            </a:r>
            <a:r>
              <a:rPr lang="zh-CN" altLang="en-US" dirty="0"/>
              <a:t>反而见到了新的</a:t>
            </a:r>
            <a:r>
              <a:rPr lang="en-US" altLang="zh-CN" dirty="0"/>
              <a:t>alias</a:t>
            </a:r>
            <a:r>
              <a:rPr lang="zh-CN" altLang="en-US" dirty="0"/>
              <a:t> </a:t>
            </a:r>
            <a:r>
              <a:rPr lang="en-US" altLang="zh-CN" dirty="0"/>
              <a:t>pair</a:t>
            </a:r>
            <a:r>
              <a:rPr lang="zh-CN" altLang="en-US" dirty="0"/>
              <a:t>，继续假设以期望找到</a:t>
            </a:r>
            <a:r>
              <a:rPr lang="en-US" altLang="zh-CN" dirty="0"/>
              <a:t>conflict</a:t>
            </a:r>
            <a:r>
              <a:rPr lang="zh-CN" altLang="en-US" dirty="0"/>
              <a:t>，</a:t>
            </a:r>
            <a:r>
              <a:rPr lang="en-US" altLang="ja-JP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ja-JP" altLang="en-US"/>
              <a:t>的复杂度是指数级的</a:t>
            </a:r>
            <a:r>
              <a:rPr lang="zh-CN" altLang="en-US" dirty="0"/>
              <a:t>。</a:t>
            </a:r>
            <a:r>
              <a:rPr lang="ja-JP" altLang="en-US"/>
              <a:t>然而</a:t>
            </a:r>
            <a:r>
              <a:rPr lang="zh-CN" altLang="en-US" dirty="0"/>
              <a:t>，</a:t>
            </a:r>
            <a:r>
              <a:rPr lang="ja-JP" altLang="en-US"/>
              <a:t>两个内存访问之间的</a:t>
            </a:r>
            <a:r>
              <a:rPr lang="zh-CN" altLang="en-US" dirty="0"/>
              <a:t>别名</a:t>
            </a:r>
            <a:r>
              <a:rPr lang="ja-JP" altLang="en-US"/>
              <a:t>关系并不是随机的</a:t>
            </a:r>
            <a:r>
              <a:rPr lang="zh-CN" altLang="en-US" dirty="0"/>
              <a:t>，</a:t>
            </a:r>
            <a:r>
              <a:rPr lang="ja-JP" altLang="en-US"/>
              <a:t>而是有迹可循的</a:t>
            </a:r>
            <a:r>
              <a:rPr lang="zh-CN" altLang="en-US" dirty="0"/>
              <a:t>。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ja-JP" altLang="en-US"/>
              <a:t>会白白消耗大量的时间去假设和验证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549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鉴于</a:t>
            </a:r>
            <a:r>
              <a:rPr lang="en-US" altLang="ja-JP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ja-JP" altLang="en-US"/>
              <a:t>的效率过低</a:t>
            </a:r>
            <a:r>
              <a:rPr lang="zh-CN" altLang="en-US" dirty="0"/>
              <a:t>，</a:t>
            </a:r>
            <a:r>
              <a:rPr lang="ja-JP" altLang="en-US"/>
              <a:t>我们引入新的技术来解决软件崩溃分析的内存别名问题</a:t>
            </a:r>
            <a:r>
              <a:rPr lang="zh-CN" altLang="en-US" dirty="0"/>
              <a:t>（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Alias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637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直觉告诉我们</a:t>
            </a:r>
            <a:r>
              <a:rPr lang="zh-CN" altLang="en-US" dirty="0"/>
              <a:t>，</a:t>
            </a:r>
            <a:r>
              <a:rPr lang="ja-JP" altLang="en-US"/>
              <a:t>静态分析可以帮助我们理解内存别名问题</a:t>
            </a:r>
            <a:r>
              <a:rPr lang="zh-CN" altLang="en-US" dirty="0"/>
              <a:t>。</a:t>
            </a:r>
            <a:r>
              <a:rPr lang="ja-JP" altLang="en-US"/>
              <a:t>目前最先进的静态分析技术是</a:t>
            </a:r>
            <a:r>
              <a:rPr lang="en-US" altLang="ja-JP" dirty="0"/>
              <a:t>Value-set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，</a:t>
            </a:r>
            <a:r>
              <a:rPr lang="ja-JP" altLang="en-US"/>
              <a:t>简称为</a:t>
            </a:r>
            <a:r>
              <a:rPr lang="en-US" altLang="ja-JP" dirty="0"/>
              <a:t>VSA</a:t>
            </a:r>
            <a:r>
              <a:rPr lang="zh-CN" altLang="en-US" dirty="0"/>
              <a:t>。</a:t>
            </a:r>
            <a:r>
              <a:rPr lang="en-US" altLang="zh-CN" dirty="0"/>
              <a:t>VSA</a:t>
            </a:r>
            <a:r>
              <a:rPr lang="zh-CN" altLang="en-US" dirty="0"/>
              <a:t> </a:t>
            </a:r>
            <a:r>
              <a:rPr lang="ja-JP" altLang="en-US"/>
              <a:t>将程序的进程地址空间分为几个不相交的区域</a:t>
            </a:r>
            <a:r>
              <a:rPr lang="zh-CN" altLang="en-US" dirty="0"/>
              <a:t>，</a:t>
            </a:r>
            <a:r>
              <a:rPr lang="ja-JP" altLang="en-US"/>
              <a:t>如</a:t>
            </a:r>
            <a:r>
              <a:rPr lang="en-US" altLang="ja-JP" dirty="0"/>
              <a:t>Global</a:t>
            </a:r>
            <a:r>
              <a:rPr lang="zh-CN" altLang="en-US" dirty="0"/>
              <a:t>，</a:t>
            </a:r>
            <a:r>
              <a:rPr lang="en-US" altLang="zh-CN" dirty="0"/>
              <a:t>Heap</a:t>
            </a:r>
            <a:r>
              <a:rPr lang="zh-CN" altLang="en-US" dirty="0"/>
              <a:t>，</a:t>
            </a:r>
            <a:r>
              <a:rPr lang="en-US" altLang="zh-CN" dirty="0"/>
              <a:t>Stack</a:t>
            </a:r>
            <a:r>
              <a:rPr lang="zh-CN" altLang="en-US" dirty="0"/>
              <a:t>，</a:t>
            </a:r>
            <a:r>
              <a:rPr lang="ja-JP" altLang="en-US"/>
              <a:t>并利用</a:t>
            </a:r>
            <a:r>
              <a:rPr lang="en-US" altLang="ja-JP" dirty="0" err="1"/>
              <a:t>Region</a:t>
            </a:r>
            <a:r>
              <a:rPr lang="en-US" altLang="zh-CN" dirty="0" err="1"/>
              <a:t>+Offset</a:t>
            </a:r>
            <a:r>
              <a:rPr lang="ja-JP" altLang="en-US"/>
              <a:t>的形式里表示数据对象的值或地址</a:t>
            </a:r>
            <a:r>
              <a:rPr lang="zh-CN" altLang="en-US" dirty="0"/>
              <a:t>。</a:t>
            </a:r>
            <a:r>
              <a:rPr lang="ja-JP" altLang="en-US"/>
              <a:t>由于数据对象的值或者地址在静态时并不能唯一确定</a:t>
            </a:r>
            <a:r>
              <a:rPr lang="zh-CN" altLang="en-US" dirty="0"/>
              <a:t>，</a:t>
            </a:r>
            <a:r>
              <a:rPr lang="ja-JP" altLang="en-US"/>
              <a:t>所以一个数据对象需要由一个多元组的</a:t>
            </a:r>
            <a:r>
              <a:rPr lang="en-US" altLang="ja-JP" dirty="0" err="1"/>
              <a:t>Region</a:t>
            </a:r>
            <a:r>
              <a:rPr lang="en-US" altLang="zh-CN" dirty="0" err="1"/>
              <a:t>+Offset</a:t>
            </a:r>
            <a:r>
              <a:rPr lang="ja-JP" altLang="en-US"/>
              <a:t>来表示</a:t>
            </a:r>
            <a:r>
              <a:rPr lang="zh-CN" altLang="en-US" dirty="0"/>
              <a:t>，</a:t>
            </a:r>
            <a:r>
              <a:rPr lang="ja-JP" altLang="en-US"/>
              <a:t>也是所谓的</a:t>
            </a:r>
            <a:r>
              <a:rPr lang="en-US" altLang="ja-JP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。</a:t>
            </a:r>
            <a:r>
              <a:rPr lang="ja-JP" altLang="en-US"/>
              <a:t>而</a:t>
            </a:r>
            <a:r>
              <a:rPr lang="en-US" altLang="ja-JP" dirty="0"/>
              <a:t>VSA</a:t>
            </a:r>
            <a:r>
              <a:rPr lang="ja-JP" altLang="en-US"/>
              <a:t>解决内存别名的方法就是比较两个内存访问地址的</a:t>
            </a:r>
            <a:r>
              <a:rPr lang="en-US" altLang="ja-JP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。</a:t>
            </a:r>
            <a:r>
              <a:rPr lang="ja-JP" altLang="en-US"/>
              <a:t>如果两者的</a:t>
            </a:r>
            <a:r>
              <a:rPr lang="en-US" altLang="ja-JP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ja-JP" altLang="en-US"/>
              <a:t>没有交集</a:t>
            </a:r>
            <a:r>
              <a:rPr lang="zh-CN" altLang="en-US" dirty="0"/>
              <a:t>，</a:t>
            </a:r>
            <a:r>
              <a:rPr lang="ja-JP" altLang="en-US"/>
              <a:t>那么说明</a:t>
            </a:r>
            <a:r>
              <a:rPr lang="zh-CN" altLang="en-US" dirty="0"/>
              <a:t>，</a:t>
            </a:r>
            <a:r>
              <a:rPr lang="ja-JP" altLang="en-US"/>
              <a:t>两者不</a:t>
            </a:r>
            <a:r>
              <a:rPr lang="en-US" altLang="ja-JP" dirty="0"/>
              <a:t>alias</a:t>
            </a:r>
            <a:r>
              <a:rPr lang="zh-CN" altLang="en-US" dirty="0"/>
              <a:t>；</a:t>
            </a:r>
            <a:r>
              <a:rPr lang="ja-JP" altLang="en-US"/>
              <a:t>反之</a:t>
            </a:r>
            <a:r>
              <a:rPr lang="zh-CN" altLang="en-US" dirty="0"/>
              <a:t>，</a:t>
            </a:r>
            <a:r>
              <a:rPr lang="ja-JP" altLang="en-US"/>
              <a:t>两者可能</a:t>
            </a:r>
            <a:r>
              <a:rPr lang="en-US" altLang="ja-JP" dirty="0"/>
              <a:t>alias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2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VSA</a:t>
            </a:r>
            <a:r>
              <a:rPr lang="ja-JP" altLang="en-US"/>
              <a:t>确认指令所访问内存区域的方法有以下两种</a:t>
            </a:r>
            <a:r>
              <a:rPr lang="zh-CN" altLang="en-US" dirty="0"/>
              <a:t>，</a:t>
            </a:r>
            <a:r>
              <a:rPr lang="ja-JP" altLang="en-US"/>
              <a:t>一个是根据指令的语义</a:t>
            </a:r>
            <a:r>
              <a:rPr lang="zh-CN" altLang="en-US" dirty="0"/>
              <a:t>， </a:t>
            </a:r>
            <a:r>
              <a:rPr lang="en-US" altLang="zh-CN" dirty="0"/>
              <a:t>push</a:t>
            </a:r>
            <a:r>
              <a:rPr lang="zh-CN" altLang="en-US" dirty="0"/>
              <a:t>指令表明指令访问的是栈空间。</a:t>
            </a:r>
            <a:r>
              <a:rPr lang="ja-JP" altLang="en-US"/>
              <a:t>第二是根据前面指令提供的上下文</a:t>
            </a:r>
            <a:r>
              <a:rPr lang="zh-CN" altLang="en-US" dirty="0"/>
              <a:t>。</a:t>
            </a:r>
            <a:r>
              <a:rPr lang="ja-JP" altLang="en-US"/>
              <a:t>如右图所示</a:t>
            </a:r>
            <a:r>
              <a:rPr lang="zh-CN" altLang="en-US" dirty="0"/>
              <a:t>，</a:t>
            </a:r>
            <a:r>
              <a:rPr lang="en-US" altLang="zh-CN" dirty="0"/>
              <a:t>lea</a:t>
            </a:r>
            <a:r>
              <a:rPr lang="ja-JP" altLang="en-US"/>
              <a:t>指令将</a:t>
            </a:r>
            <a:r>
              <a:rPr lang="en-US" altLang="ja-JP" dirty="0" err="1"/>
              <a:t>esp</a:t>
            </a:r>
            <a:r>
              <a:rPr lang="ja-JP" altLang="en-US"/>
              <a:t>内存访问的地址赋值给</a:t>
            </a:r>
            <a:r>
              <a:rPr lang="en-US" altLang="ja-JP" dirty="0" err="1"/>
              <a:t>ebx</a:t>
            </a:r>
            <a:r>
              <a:rPr lang="zh-CN" altLang="en-US" dirty="0"/>
              <a:t>，</a:t>
            </a:r>
            <a:r>
              <a:rPr lang="ja-JP" altLang="en-US"/>
              <a:t>因此</a:t>
            </a:r>
            <a:r>
              <a:rPr lang="en-US" altLang="ja-JP" dirty="0"/>
              <a:t>A2</a:t>
            </a:r>
            <a:r>
              <a:rPr lang="ja-JP" altLang="en-US"/>
              <a:t>指令中</a:t>
            </a:r>
            <a:r>
              <a:rPr lang="zh-CN" altLang="en-US" dirty="0"/>
              <a:t>，</a:t>
            </a:r>
            <a:r>
              <a:rPr lang="en-US" altLang="zh-CN" dirty="0"/>
              <a:t>[</a:t>
            </a:r>
            <a:r>
              <a:rPr lang="en-US" altLang="zh-CN" dirty="0" err="1"/>
              <a:t>ebx</a:t>
            </a:r>
            <a:r>
              <a:rPr lang="en-US" altLang="zh-CN" dirty="0"/>
              <a:t>]</a:t>
            </a:r>
            <a:r>
              <a:rPr lang="ja-JP" altLang="en-US"/>
              <a:t>所访问的内存区域是栈空间</a:t>
            </a:r>
            <a:r>
              <a:rPr lang="zh-CN" altLang="en-US" dirty="0"/>
              <a:t>。</a:t>
            </a:r>
            <a:r>
              <a:rPr lang="ja-JP" altLang="en-US"/>
              <a:t>然而</a:t>
            </a:r>
            <a:r>
              <a:rPr lang="zh-CN" altLang="en-US" dirty="0"/>
              <a:t>，</a:t>
            </a:r>
            <a:r>
              <a:rPr lang="ja-JP" altLang="en-US"/>
              <a:t>在软件崩溃分析的上下文中</a:t>
            </a:r>
            <a:r>
              <a:rPr lang="zh-CN" altLang="en-US" dirty="0"/>
              <a:t>，</a:t>
            </a:r>
            <a:r>
              <a:rPr lang="ja-JP" altLang="en-US"/>
              <a:t>由于各种限制性因素</a:t>
            </a:r>
            <a:r>
              <a:rPr lang="zh-CN" altLang="en-US" dirty="0"/>
              <a:t>，</a:t>
            </a:r>
            <a:r>
              <a:rPr lang="ja-JP" altLang="en-US"/>
              <a:t>我们只能记录下来程序崩溃之前的部分连续指令</a:t>
            </a:r>
            <a:r>
              <a:rPr lang="zh-CN" altLang="en-US" dirty="0"/>
              <a:t>。</a:t>
            </a:r>
            <a:r>
              <a:rPr lang="ja-JP" altLang="en-US"/>
              <a:t>这会导致</a:t>
            </a:r>
            <a:r>
              <a:rPr lang="en-US" altLang="ja-JP" dirty="0"/>
              <a:t>VSA</a:t>
            </a:r>
            <a:r>
              <a:rPr lang="ja-JP" altLang="en-US"/>
              <a:t>对数据对象的</a:t>
            </a:r>
            <a:r>
              <a:rPr lang="en-US" altLang="ja-JP" dirty="0"/>
              <a:t>Value</a:t>
            </a:r>
            <a:r>
              <a:rPr lang="en-US" altLang="zh-CN" dirty="0"/>
              <a:t>-</a:t>
            </a:r>
            <a:r>
              <a:rPr lang="en-US" altLang="ja-JP" dirty="0"/>
              <a:t>set</a:t>
            </a:r>
            <a:r>
              <a:rPr lang="ja-JP" altLang="en-US"/>
              <a:t>产生过估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270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那么我们如何来提高</a:t>
            </a:r>
            <a:r>
              <a:rPr lang="en-US" altLang="ja-JP" dirty="0"/>
              <a:t>VSA</a:t>
            </a:r>
            <a:r>
              <a:rPr lang="ja-JP" altLang="en-US"/>
              <a:t>的准确性呢</a:t>
            </a:r>
            <a:r>
              <a:rPr lang="zh-CN" altLang="en-US" dirty="0"/>
              <a:t>？</a:t>
            </a:r>
            <a:r>
              <a:rPr lang="ja-JP" altLang="en-US"/>
              <a:t>正如之前提到的</a:t>
            </a:r>
            <a:r>
              <a:rPr lang="zh-CN" altLang="en-US" dirty="0"/>
              <a:t>，</a:t>
            </a:r>
            <a:r>
              <a:rPr lang="en-US" altLang="ja-JP" dirty="0"/>
              <a:t>VSA</a:t>
            </a:r>
            <a:r>
              <a:rPr lang="ja-JP" altLang="en-US"/>
              <a:t>总结了确定指令所访问区域的</a:t>
            </a:r>
            <a:r>
              <a:rPr lang="en-US" altLang="ja-JP" dirty="0"/>
              <a:t>pattern</a:t>
            </a:r>
            <a:r>
              <a:rPr lang="zh-CN" altLang="en-US" dirty="0"/>
              <a:t>。</a:t>
            </a:r>
            <a:r>
              <a:rPr lang="ja-JP" altLang="en-US"/>
              <a:t>对于</a:t>
            </a:r>
            <a:r>
              <a:rPr lang="en-US" altLang="ja-JP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Alias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，</a:t>
            </a:r>
            <a:r>
              <a:rPr lang="ja-JP" altLang="en-US"/>
              <a:t>我们可以将其抽象并简化成为分析指令序列和其内存访问的</a:t>
            </a:r>
            <a:r>
              <a:rPr lang="en-US" altLang="ja-JP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ja-JP" altLang="en-US"/>
              <a:t>之间的关系</a:t>
            </a:r>
            <a:r>
              <a:rPr lang="zh-CN" altLang="en-US" dirty="0"/>
              <a:t>。</a:t>
            </a:r>
            <a:r>
              <a:rPr lang="ja-JP" altLang="en-US"/>
              <a:t>同时</a:t>
            </a:r>
            <a:r>
              <a:rPr lang="zh-CN" altLang="en-US" dirty="0"/>
              <a:t>，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ja-JP" altLang="en-US"/>
              <a:t>的记忆归纳总结能力很强</a:t>
            </a:r>
            <a:r>
              <a:rPr lang="zh-CN" altLang="en-US" dirty="0"/>
              <a:t>，</a:t>
            </a:r>
            <a:r>
              <a:rPr lang="ja-JP" altLang="en-US"/>
              <a:t>可以从</a:t>
            </a:r>
            <a:r>
              <a:rPr lang="en-US" altLang="ja-JP" dirty="0"/>
              <a:t>binary</a:t>
            </a:r>
            <a:r>
              <a:rPr lang="ja-JP" altLang="en-US"/>
              <a:t>中识别出来这些</a:t>
            </a:r>
            <a:r>
              <a:rPr lang="en-US" altLang="ja-JP" dirty="0"/>
              <a:t>pattern</a:t>
            </a:r>
            <a:r>
              <a:rPr lang="zh-CN" altLang="en-US" dirty="0"/>
              <a:t>。</a:t>
            </a:r>
            <a:r>
              <a:rPr lang="ja-JP" altLang="en-US"/>
              <a:t>而之前的工作</a:t>
            </a:r>
            <a:r>
              <a:rPr lang="zh-CN" altLang="en-US" dirty="0"/>
              <a:t>，</a:t>
            </a:r>
            <a:r>
              <a:rPr lang="ja-JP" altLang="en-US"/>
              <a:t>如确定二进制函数起始</a:t>
            </a:r>
            <a:r>
              <a:rPr lang="zh-CN" altLang="en-US" dirty="0"/>
              <a:t>，</a:t>
            </a:r>
            <a:r>
              <a:rPr lang="ja-JP" altLang="en-US"/>
              <a:t>已经向我们证明了这一点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52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因此</a:t>
            </a:r>
            <a:r>
              <a:rPr lang="zh-CN" altLang="en-US" dirty="0"/>
              <a:t>，</a:t>
            </a:r>
            <a:r>
              <a:rPr lang="ja-JP" altLang="en-US"/>
              <a:t>我们提出</a:t>
            </a:r>
            <a:r>
              <a:rPr lang="en-US" altLang="ja-JP" dirty="0" err="1"/>
              <a:t>deepvsa</a:t>
            </a:r>
            <a:r>
              <a:rPr lang="zh-CN" altLang="en-US" dirty="0"/>
              <a:t>，</a:t>
            </a:r>
            <a:r>
              <a:rPr lang="ja-JP" altLang="en-US"/>
              <a:t>即使用</a:t>
            </a:r>
            <a:r>
              <a:rPr lang="en-US" altLang="ja-JP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ja-JP" altLang="en-US"/>
              <a:t>来辅助</a:t>
            </a:r>
            <a:r>
              <a:rPr lang="en-US" altLang="ja-JP" dirty="0"/>
              <a:t>VSA</a:t>
            </a:r>
            <a:r>
              <a:rPr lang="zh-CN" altLang="en-US" dirty="0"/>
              <a:t>。</a:t>
            </a:r>
            <a:r>
              <a:rPr lang="ja-JP" altLang="en-US"/>
              <a:t>首先</a:t>
            </a:r>
            <a:r>
              <a:rPr lang="zh-CN" altLang="en-US" dirty="0"/>
              <a:t>，</a:t>
            </a:r>
            <a:r>
              <a:rPr lang="ja-JP" altLang="en-US"/>
              <a:t>我们根据收集的指令集合与对应的内存区域</a:t>
            </a:r>
            <a:r>
              <a:rPr lang="zh-CN" altLang="en-US" dirty="0"/>
              <a:t>，</a:t>
            </a:r>
            <a:r>
              <a:rPr lang="ja-JP" altLang="en-US"/>
              <a:t>也就是</a:t>
            </a:r>
            <a:r>
              <a:rPr lang="en-US" altLang="ja-JP" dirty="0"/>
              <a:t>ground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ja-JP" altLang="en-US"/>
              <a:t>来训练一个</a:t>
            </a:r>
            <a:r>
              <a:rPr lang="en-US" altLang="ja-JP" dirty="0"/>
              <a:t>Deep</a:t>
            </a:r>
            <a:r>
              <a:rPr lang="zh-CN" altLang="en-US" dirty="0"/>
              <a:t> </a:t>
            </a:r>
            <a:r>
              <a:rPr lang="en-US" altLang="ja-JP" dirty="0"/>
              <a:t>Learning</a:t>
            </a:r>
            <a:r>
              <a:rPr lang="ja-JP" altLang="en-US"/>
              <a:t>模型</a:t>
            </a:r>
            <a:r>
              <a:rPr lang="zh-CN" altLang="en-US" dirty="0"/>
              <a:t>。</a:t>
            </a:r>
            <a:r>
              <a:rPr lang="ja-JP" altLang="en-US"/>
              <a:t>这个模型</a:t>
            </a:r>
            <a:r>
              <a:rPr lang="zh-CN" altLang="en-US" dirty="0"/>
              <a:t>，</a:t>
            </a:r>
            <a:r>
              <a:rPr lang="ja-JP" altLang="en-US"/>
              <a:t>是根据</a:t>
            </a:r>
            <a:r>
              <a:rPr lang="zh-CN" altLang="en-US" dirty="0"/>
              <a:t>二进制分析</a:t>
            </a:r>
            <a:r>
              <a:rPr lang="ja-JP" altLang="en-US"/>
              <a:t>的特点进行</a:t>
            </a:r>
            <a:r>
              <a:rPr lang="zh-CN" altLang="en-US" dirty="0"/>
              <a:t>定制。</a:t>
            </a:r>
            <a:r>
              <a:rPr lang="ja-JP" altLang="en-US"/>
              <a:t>其次</a:t>
            </a:r>
            <a:r>
              <a:rPr lang="zh-CN" altLang="en-US" dirty="0"/>
              <a:t>，</a:t>
            </a:r>
            <a:r>
              <a:rPr lang="ja-JP" altLang="en-US"/>
              <a:t>使用我们训练的</a:t>
            </a:r>
            <a:r>
              <a:rPr lang="en-US" altLang="ja-JP" dirty="0"/>
              <a:t>Deep</a:t>
            </a:r>
            <a:r>
              <a:rPr lang="zh-CN" altLang="en-US" dirty="0"/>
              <a:t> </a:t>
            </a:r>
            <a:r>
              <a:rPr lang="en-US" altLang="ja-JP" dirty="0"/>
              <a:t>Learning</a:t>
            </a:r>
            <a:r>
              <a:rPr lang="ja-JP" altLang="en-US"/>
              <a:t>模型来预测</a:t>
            </a:r>
            <a:r>
              <a:rPr lang="en-US" altLang="ja-JP" dirty="0"/>
              <a:t>crashing</a:t>
            </a:r>
            <a:r>
              <a:rPr lang="zh-CN" altLang="en-US" dirty="0"/>
              <a:t> </a:t>
            </a:r>
            <a:r>
              <a:rPr lang="en-US" altLang="zh-CN" dirty="0"/>
              <a:t>trace</a:t>
            </a:r>
            <a:r>
              <a:rPr lang="zh-CN" altLang="en-US" dirty="0"/>
              <a:t>中</a:t>
            </a:r>
            <a:r>
              <a:rPr lang="ja-JP" altLang="en-US"/>
              <a:t>指令访问的内存区域</a:t>
            </a:r>
            <a:r>
              <a:rPr lang="zh-CN" altLang="en-US" dirty="0"/>
              <a:t>。</a:t>
            </a:r>
            <a:r>
              <a:rPr lang="ja-JP" altLang="en-US"/>
              <a:t>最后我们将预测的内存区域集成到</a:t>
            </a:r>
            <a:r>
              <a:rPr lang="en-US" altLang="ja-JP" dirty="0"/>
              <a:t>VSA</a:t>
            </a:r>
            <a:r>
              <a:rPr lang="ja-JP" altLang="en-US"/>
              <a:t>中</a:t>
            </a:r>
            <a:r>
              <a:rPr lang="zh-CN" altLang="en-US" dirty="0"/>
              <a:t>，</a:t>
            </a:r>
            <a:r>
              <a:rPr lang="ja-JP" altLang="en-US"/>
              <a:t>从而辅助</a:t>
            </a:r>
            <a:r>
              <a:rPr lang="en-US" altLang="ja-JP" dirty="0"/>
              <a:t>VSA</a:t>
            </a:r>
            <a:r>
              <a:rPr lang="ja-JP" altLang="en-US"/>
              <a:t>更精确地判断</a:t>
            </a:r>
            <a:r>
              <a:rPr lang="zh-CN" altLang="en-US" dirty="0"/>
              <a:t>内存别名</a:t>
            </a:r>
            <a:r>
              <a:rPr lang="ja-JP" altLang="en-US"/>
              <a:t>关系以及获得更好的软件崩溃分析</a:t>
            </a:r>
            <a:r>
              <a:rPr lang="zh-CN" altLang="en-US" dirty="0"/>
              <a:t>结果。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04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下面请看我们利用</a:t>
            </a:r>
            <a:r>
              <a:rPr lang="en-US" altLang="ja-JP" dirty="0" err="1"/>
              <a:t>vsa</a:t>
            </a:r>
            <a:r>
              <a:rPr lang="en-US" altLang="zh-CN" dirty="0" err="1"/>
              <a:t>&amp;deeplearning</a:t>
            </a:r>
            <a:r>
              <a:rPr lang="zh-CN" altLang="en-US" dirty="0"/>
              <a:t> </a:t>
            </a:r>
            <a:r>
              <a:rPr lang="ja-JP" altLang="en-US"/>
              <a:t>来辅助软件崩溃分析的</a:t>
            </a:r>
            <a:r>
              <a:rPr lang="en-US" altLang="ja-JP" dirty="0"/>
              <a:t>demo</a:t>
            </a:r>
            <a:r>
              <a:rPr lang="zh-CN" altLang="en-US" dirty="0"/>
              <a:t>。</a:t>
            </a:r>
            <a:r>
              <a:rPr lang="en-US" altLang="zh-CN" dirty="0"/>
              <a:t>Demo</a:t>
            </a:r>
            <a:r>
              <a:rPr lang="zh-CN" altLang="en-US" dirty="0"/>
              <a:t>中软件崩溃分析主要分为三个阶段：指令解析，逆向执行，后向染色分析。</a:t>
            </a:r>
            <a:endParaRPr lang="en-US" altLang="zh-CN" dirty="0"/>
          </a:p>
          <a:p>
            <a:r>
              <a:rPr lang="ja-JP" altLang="en-US"/>
              <a:t>通过</a:t>
            </a:r>
            <a:r>
              <a:rPr lang="en-US" altLang="ja-JP" dirty="0"/>
              <a:t>VSA</a:t>
            </a:r>
            <a:r>
              <a:rPr lang="zh-CN" altLang="en-US" dirty="0"/>
              <a:t> </a:t>
            </a:r>
            <a:r>
              <a:rPr lang="ja-JP" altLang="en-US"/>
              <a:t>以及</a:t>
            </a:r>
            <a:r>
              <a:rPr lang="zh-CN" altLang="en-US" dirty="0"/>
              <a:t> </a:t>
            </a:r>
            <a:r>
              <a:rPr lang="en-US" altLang="zh-CN" dirty="0"/>
              <a:t>Deep Learning</a:t>
            </a:r>
            <a:r>
              <a:rPr lang="ja-JP" altLang="en-US"/>
              <a:t>的辅助</a:t>
            </a:r>
            <a:r>
              <a:rPr lang="zh-CN" altLang="en-US" dirty="0"/>
              <a:t>，</a:t>
            </a:r>
            <a:r>
              <a:rPr lang="ja-JP" altLang="en-US"/>
              <a:t>我们可以极大地提</a:t>
            </a:r>
            <a:r>
              <a:rPr lang="zh-CN" altLang="en-US" dirty="0"/>
              <a:t>高</a:t>
            </a:r>
            <a:r>
              <a:rPr lang="ja-JP" altLang="en-US"/>
              <a:t>软件崩溃分析的效率</a:t>
            </a:r>
            <a:r>
              <a:rPr lang="zh-CN" altLang="en-US" dirty="0"/>
              <a:t>，</a:t>
            </a:r>
            <a:r>
              <a:rPr lang="ja-JP" altLang="en-US"/>
              <a:t>同时</a:t>
            </a:r>
            <a:r>
              <a:rPr lang="zh-CN" altLang="en-US" dirty="0"/>
              <a:t>，</a:t>
            </a:r>
            <a:r>
              <a:rPr lang="ja-JP" altLang="en-US"/>
              <a:t>这种辅助还可以增加软件崩溃分析的准确性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51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最后我们总结这个报告</a:t>
            </a:r>
            <a:r>
              <a:rPr lang="zh-CN" altLang="en-US" dirty="0"/>
              <a:t>，</a:t>
            </a:r>
            <a:r>
              <a:rPr lang="ja-JP" altLang="en-US"/>
              <a:t>并给出以下结论</a:t>
            </a:r>
            <a:r>
              <a:rPr lang="zh-CN" altLang="en-US" dirty="0"/>
              <a:t>：</a:t>
            </a:r>
            <a:r>
              <a:rPr lang="ja-JP" altLang="en-US"/>
              <a:t>软件漏洞的修复需要重现该漏洞或者分析对应的崩溃报告</a:t>
            </a:r>
            <a:r>
              <a:rPr lang="zh-CN" altLang="en-US" dirty="0"/>
              <a:t>；</a:t>
            </a:r>
            <a:r>
              <a:rPr lang="ja-JP" altLang="en-US"/>
              <a:t>漏洞重现和软件崩溃分析非常困难且需要大量的人力劳动</a:t>
            </a:r>
            <a:r>
              <a:rPr lang="zh-CN" altLang="en-US" dirty="0"/>
              <a:t>；</a:t>
            </a:r>
            <a:r>
              <a:rPr lang="ja-JP" altLang="en-US"/>
              <a:t>软件崩溃分析和漏洞重现可以帮助软件开发者更有效地</a:t>
            </a:r>
            <a:r>
              <a:rPr lang="zh-CN" altLang="en-US" dirty="0"/>
              <a:t>，</a:t>
            </a:r>
            <a:r>
              <a:rPr lang="ja-JP" altLang="en-US"/>
              <a:t>更精确地定位软件</a:t>
            </a:r>
            <a:r>
              <a:rPr lang="zh-CN" altLang="en-US" dirty="0"/>
              <a:t>缺陷</a:t>
            </a:r>
            <a:r>
              <a:rPr lang="ja-JP" altLang="en-US"/>
              <a:t>的根本原因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563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最后</a:t>
            </a:r>
            <a:r>
              <a:rPr lang="zh-CN" altLang="en-US" dirty="0"/>
              <a:t>，</a:t>
            </a:r>
            <a:r>
              <a:rPr lang="ja-JP" altLang="en-US"/>
              <a:t>感谢大家来参</a:t>
            </a:r>
            <a:r>
              <a:rPr lang="zh-CN" altLang="en-US" dirty="0"/>
              <a:t>加</a:t>
            </a:r>
            <a:r>
              <a:rPr lang="ja-JP" altLang="en-US"/>
              <a:t>我的报告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0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因此</a:t>
            </a:r>
            <a:r>
              <a:rPr lang="zh-CN" altLang="en-US" dirty="0"/>
              <a:t>，</a:t>
            </a:r>
            <a:r>
              <a:rPr lang="ja-JP" altLang="en-US"/>
              <a:t>大量的软件公司采取了一些新的措施来确认和修复这些软件漏洞</a:t>
            </a:r>
            <a:r>
              <a:rPr lang="zh-CN" altLang="en-US" dirty="0"/>
              <a:t>。</a:t>
            </a:r>
            <a:r>
              <a:rPr lang="ja-JP" altLang="en-US"/>
              <a:t>这些新的措施包括以下两点</a:t>
            </a:r>
            <a:r>
              <a:rPr lang="zh-CN" altLang="en-US" dirty="0"/>
              <a:t>：</a:t>
            </a:r>
            <a:r>
              <a:rPr lang="ja-JP" altLang="en-US"/>
              <a:t>一</a:t>
            </a:r>
            <a:r>
              <a:rPr lang="zh-CN" altLang="en-US" dirty="0"/>
              <a:t>，</a:t>
            </a:r>
            <a:r>
              <a:rPr lang="ja-JP" altLang="en-US"/>
              <a:t>软件公司鼓励大众</a:t>
            </a:r>
            <a:r>
              <a:rPr lang="zh-CN" altLang="en-US" dirty="0"/>
              <a:t>，</a:t>
            </a:r>
            <a:r>
              <a:rPr lang="ja-JP" altLang="en-US"/>
              <a:t>如白帽子</a:t>
            </a:r>
            <a:r>
              <a:rPr lang="zh-CN" altLang="en-US" dirty="0"/>
              <a:t>，</a:t>
            </a:r>
            <a:r>
              <a:rPr lang="ja-JP" altLang="en-US"/>
              <a:t>提交漏洞报告</a:t>
            </a:r>
            <a:r>
              <a:rPr lang="zh-CN" altLang="en-US" dirty="0"/>
              <a:t>。</a:t>
            </a:r>
            <a:r>
              <a:rPr lang="ja-JP" altLang="en-US"/>
              <a:t>二</a:t>
            </a:r>
            <a:r>
              <a:rPr lang="zh-CN" altLang="en-US" dirty="0"/>
              <a:t>，</a:t>
            </a:r>
            <a:r>
              <a:rPr lang="ja-JP" altLang="en-US"/>
              <a:t>软件公司自动化收集软件崩溃报告</a:t>
            </a:r>
            <a:r>
              <a:rPr lang="zh-CN" altLang="en-US" dirty="0"/>
              <a:t>，</a:t>
            </a:r>
            <a:r>
              <a:rPr lang="ja-JP" altLang="en-US"/>
              <a:t>并从中发现新的漏洞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283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2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如果快速有效地分析软件崩溃报告</a:t>
            </a:r>
            <a:r>
              <a:rPr lang="zh-CN" altLang="en-US" dirty="0"/>
              <a:t>，</a:t>
            </a:r>
            <a:r>
              <a:rPr lang="ja-JP" altLang="en-US"/>
              <a:t>并从中找出造成软件崩溃的漏洞是一个亟待解决的问题</a:t>
            </a:r>
            <a:r>
              <a:rPr lang="zh-CN" altLang="en-US" dirty="0"/>
              <a:t>。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an industry first, Websense® Security Labs™ researchers used Windows Error Reporting (WER) crash reports to detect zero-day exploits in the wild.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38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147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REPT: only explore one path, but will revert when encountering conflict; however, it may left error value in the result(fidelity).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769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为了增强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白帽子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，安全专家，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安全研究人员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甚至普通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用户提交漏洞报告的积极性，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大型软件公司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如谷歌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微软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花费数百万美元来奖励提交漏洞报告的人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为了诊断和修复漏洞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软件公司的开发者在收到提交的漏洞报告之后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首先需要重现这些漏洞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98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kern="1200">
                <a:effectLst/>
                <a:latin typeface="+mn-lt"/>
                <a:ea typeface="+mn-ea"/>
                <a:cs typeface="+mn-cs"/>
              </a:rPr>
              <a:t>但是有很多证据表明目前的漏洞报告的可重现性很差</a:t>
            </a:r>
            <a:r>
              <a:rPr lang="zh-CN" altLang="en-US" kern="1200" dirty="0">
                <a:effectLst/>
                <a:latin typeface="+mn-lt"/>
                <a:ea typeface="+mn-ea"/>
                <a:cs typeface="+mn-cs"/>
              </a:rPr>
              <a:t>，如</a:t>
            </a:r>
            <a:r>
              <a:rPr lang="ja-JP" altLang="en-US" kern="1200">
                <a:effectLst/>
                <a:latin typeface="+mn-lt"/>
                <a:ea typeface="+mn-ea"/>
                <a:cs typeface="+mn-cs"/>
              </a:rPr>
              <a:t>大量的软件开发人员抱怨说</a:t>
            </a:r>
            <a:r>
              <a:rPr lang="zh-CN" altLang="en-US" kern="1200" dirty="0"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kern="1200">
                <a:effectLst/>
                <a:latin typeface="+mn-lt"/>
                <a:ea typeface="+mn-ea"/>
                <a:cs typeface="+mn-cs"/>
              </a:rPr>
              <a:t>他们无法重现报告中的漏洞</a:t>
            </a:r>
            <a:r>
              <a:rPr lang="zh-CN" altLang="en-US" kern="1200" dirty="0">
                <a:effectLst/>
                <a:latin typeface="+mn-lt"/>
                <a:ea typeface="+mn-ea"/>
                <a:cs typeface="+mn-cs"/>
              </a:rPr>
              <a:t>。</a:t>
            </a:r>
            <a:r>
              <a:rPr lang="ja-JP" altLang="en-US" kern="1200">
                <a:effectLst/>
                <a:latin typeface="+mn-lt"/>
                <a:ea typeface="+mn-ea"/>
                <a:cs typeface="+mn-cs"/>
              </a:rPr>
              <a:t>结果会导致这些不可复现的漏洞需要更多的时间和信息去修复</a:t>
            </a:r>
            <a:r>
              <a:rPr lang="zh-CN" altLang="en-US" kern="1200" dirty="0">
                <a:effectLst/>
                <a:latin typeface="+mn-lt"/>
                <a:ea typeface="+mn-ea"/>
                <a:cs typeface="+mn-cs"/>
              </a:rPr>
              <a:t>。贸然放弃可能会导致非常严重的后果。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而截至目前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ja-JP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并没有任何研究工作来调研这些软件报告的可重现性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0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ja-JP" altLang="en-US"/>
              <a:t>第二种方案是</a:t>
            </a:r>
            <a:r>
              <a:rPr lang="zh-CN" altLang="en-US" dirty="0"/>
              <a:t>，</a:t>
            </a:r>
            <a:r>
              <a:rPr lang="ja-JP" altLang="en-US"/>
              <a:t>软件公司通过自动收集用户提交的崩溃报告来定位和修复漏洞</a:t>
            </a:r>
            <a:r>
              <a:rPr lang="zh-CN" altLang="en-US" dirty="0"/>
              <a:t>。</a:t>
            </a:r>
            <a:r>
              <a:rPr lang="ja-JP" altLang="en-US"/>
              <a:t>以下是一些重要软件的崩溃报告提交页面</a:t>
            </a:r>
            <a:r>
              <a:rPr lang="zh-CN" altLang="en-US" dirty="0"/>
              <a:t>，</a:t>
            </a:r>
            <a:r>
              <a:rPr lang="ja-JP" altLang="en-US"/>
              <a:t>如微软</a:t>
            </a:r>
            <a:r>
              <a:rPr lang="zh-CN" altLang="en-US" dirty="0"/>
              <a:t>，</a:t>
            </a:r>
            <a:r>
              <a:rPr lang="ja-JP" altLang="en-US"/>
              <a:t>谷歌</a:t>
            </a:r>
            <a:r>
              <a:rPr lang="zh-CN" altLang="en-US" dirty="0"/>
              <a:t>，</a:t>
            </a:r>
            <a:r>
              <a:rPr lang="ja-JP" altLang="en-US"/>
              <a:t>火狐</a:t>
            </a:r>
            <a:r>
              <a:rPr lang="zh-CN" altLang="en-US" dirty="0"/>
              <a:t>，</a:t>
            </a:r>
            <a:r>
              <a:rPr lang="en-US" altLang="zh-CN" dirty="0"/>
              <a:t>Ubuntu</a:t>
            </a:r>
            <a:r>
              <a:rPr lang="ja-JP" altLang="en-US"/>
              <a:t>等</a:t>
            </a:r>
            <a:r>
              <a:rPr lang="zh-CN" altLang="en-US" dirty="0"/>
              <a:t>。</a:t>
            </a:r>
            <a:r>
              <a:rPr lang="ja-JP" altLang="en-US"/>
              <a:t>同时</a:t>
            </a:r>
            <a:r>
              <a:rPr lang="zh-CN" altLang="en-US" dirty="0"/>
              <a:t>，</a:t>
            </a:r>
            <a:r>
              <a:rPr lang="en-US" altLang="ja-JP" dirty="0"/>
              <a:t>Websense</a:t>
            </a:r>
            <a:r>
              <a:rPr lang="ja-JP" altLang="en-US"/>
              <a:t>实验室发布技术报告表明</a:t>
            </a:r>
            <a:r>
              <a:rPr lang="zh-CN" altLang="en-US" dirty="0"/>
              <a:t>，</a:t>
            </a:r>
            <a:r>
              <a:rPr lang="ja-JP" altLang="en-US"/>
              <a:t>通过分析</a:t>
            </a:r>
            <a:r>
              <a:rPr lang="en-US" altLang="ja-JP" dirty="0"/>
              <a:t>Windows</a:t>
            </a:r>
            <a:r>
              <a:rPr lang="ja-JP" altLang="en-US"/>
              <a:t>系统</a:t>
            </a:r>
            <a:r>
              <a:rPr lang="zh-CN" altLang="en-US" dirty="0"/>
              <a:t>提交</a:t>
            </a:r>
            <a:r>
              <a:rPr lang="ja-JP" altLang="en-US"/>
              <a:t>的崩溃报告</a:t>
            </a:r>
            <a:r>
              <a:rPr lang="zh-CN" altLang="en-US" dirty="0"/>
              <a:t>，</a:t>
            </a:r>
            <a:r>
              <a:rPr lang="ja-JP" altLang="en-US"/>
              <a:t>他们可以找到新的软件漏洞</a:t>
            </a:r>
            <a:r>
              <a:rPr lang="zh-CN" altLang="en-US" dirty="0"/>
              <a:t>，</a:t>
            </a:r>
            <a:r>
              <a:rPr lang="en-US" altLang="ja-JP" dirty="0"/>
              <a:t>APT</a:t>
            </a:r>
            <a:r>
              <a:rPr lang="zh-CN" altLang="en-US" dirty="0"/>
              <a:t>，</a:t>
            </a:r>
            <a:r>
              <a:rPr lang="ja-JP" altLang="en-US"/>
              <a:t>以及</a:t>
            </a:r>
            <a:r>
              <a:rPr lang="en-US" altLang="ja-JP" dirty="0"/>
              <a:t>POS</a:t>
            </a:r>
            <a:r>
              <a:rPr lang="ja-JP" altLang="en-US"/>
              <a:t>攻击</a:t>
            </a:r>
            <a:r>
              <a:rPr lang="zh-CN" altLang="en-US" dirty="0"/>
              <a:t>。</a:t>
            </a:r>
            <a:r>
              <a:rPr lang="en-US" sz="1200" dirty="0">
                <a:latin typeface="Avenir Next Condensed" panose="020B0506020202020204" pitchFamily="34" charset="0"/>
              </a:rPr>
              <a:t>Websense scoured some 16 Million Microsoft Windows Error Report logs over a 4-month period found five crash reports from four different organizations that appeared to indicate exploit attempts of CVE-2013-3893</a:t>
            </a:r>
            <a:r>
              <a:rPr lang="zh-CN" altLang="en-US" sz="1200" dirty="0">
                <a:latin typeface="Avenir Next Condensed" panose="020B0506020202020204" pitchFamily="34" charset="0"/>
              </a:rPr>
              <a:t>。</a:t>
            </a:r>
            <a:r>
              <a:rPr lang="zh-CN" altLang="en-US" dirty="0"/>
              <a:t>由此可见，软件崩溃报告的效果。</a:t>
            </a:r>
            <a:endParaRPr lang="en-US" sz="1200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2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虽然软件崩溃报告可以用于检测新的漏洞</a:t>
            </a:r>
            <a:r>
              <a:rPr lang="zh-CN" altLang="en-US" dirty="0"/>
              <a:t>，</a:t>
            </a:r>
            <a:r>
              <a:rPr lang="ja-JP" altLang="en-US"/>
              <a:t>但是</a:t>
            </a:r>
            <a:r>
              <a:rPr lang="zh-CN" altLang="en-US" dirty="0"/>
              <a:t>，</a:t>
            </a:r>
            <a:r>
              <a:rPr lang="ja-JP" altLang="en-US"/>
              <a:t>微软等软件厂商每天平均收到数以百万级的软件崩溃报告</a:t>
            </a:r>
            <a:r>
              <a:rPr lang="zh-CN" altLang="en-US" dirty="0"/>
              <a:t>，</a:t>
            </a:r>
            <a:r>
              <a:rPr lang="ja-JP" altLang="en-US"/>
              <a:t>并且软件崩溃报告中的</a:t>
            </a:r>
            <a:r>
              <a:rPr lang="zh-CN" altLang="en-US" dirty="0"/>
              <a:t>信息很少。</a:t>
            </a:r>
            <a:r>
              <a:rPr lang="ja-JP" altLang="en-US"/>
              <a:t>与此同时</a:t>
            </a:r>
            <a:r>
              <a:rPr lang="zh-CN" altLang="en-US" dirty="0"/>
              <a:t>，</a:t>
            </a:r>
            <a:r>
              <a:rPr lang="ja-JP" altLang="en-US"/>
              <a:t>全球每年调试软件的价格已经上升至</a:t>
            </a:r>
            <a:r>
              <a:rPr lang="en-US" altLang="zh-CN" dirty="0"/>
              <a:t>3000</a:t>
            </a:r>
            <a:r>
              <a:rPr lang="ja-JP" altLang="en-US"/>
              <a:t>多亿</a:t>
            </a:r>
            <a:r>
              <a:rPr lang="zh-CN" altLang="en-US" dirty="0"/>
              <a:t>，</a:t>
            </a:r>
            <a:r>
              <a:rPr lang="ja-JP" altLang="en-US"/>
              <a:t>所以</a:t>
            </a:r>
            <a:r>
              <a:rPr lang="zh-CN" altLang="en-US" dirty="0"/>
              <a:t>，</a:t>
            </a:r>
            <a:r>
              <a:rPr lang="ja-JP" altLang="en-US"/>
              <a:t>自动化地分析软件崩溃是一件亟待解决的问题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综上所示</a:t>
            </a:r>
            <a:r>
              <a:rPr lang="zh-CN" altLang="en-US" dirty="0"/>
              <a:t>，现在世界中的问题主要集中在两个方面 </a:t>
            </a:r>
            <a:r>
              <a:rPr lang="en-US" altLang="zh-CN" dirty="0"/>
              <a:t>–</a:t>
            </a:r>
            <a:r>
              <a:rPr lang="zh-CN" altLang="en-US" dirty="0"/>
              <a:t> 漏洞重现和自动化崩溃分析。</a:t>
            </a:r>
            <a:r>
              <a:rPr lang="ja-JP" altLang="en-US"/>
              <a:t>我主要的研究方向</a:t>
            </a:r>
            <a:r>
              <a:rPr lang="zh-CN" altLang="en-US" dirty="0"/>
              <a:t>就是集中在这两点。</a:t>
            </a:r>
            <a:r>
              <a:rPr lang="ja-JP" altLang="en-US"/>
              <a:t>对于漏洞重现</a:t>
            </a:r>
            <a:r>
              <a:rPr lang="zh-CN" altLang="en-US" dirty="0"/>
              <a:t>，</a:t>
            </a:r>
            <a:r>
              <a:rPr lang="ja-JP" altLang="en-US"/>
              <a:t>我们通过手动重现</a:t>
            </a:r>
            <a:r>
              <a:rPr lang="en-US" altLang="zh-CN" dirty="0"/>
              <a:t>300</a:t>
            </a:r>
            <a:r>
              <a:rPr lang="ja-JP" altLang="en-US"/>
              <a:t>多个漏洞来研究漏洞的可重现性</a:t>
            </a:r>
            <a:r>
              <a:rPr lang="zh-CN" altLang="en-US" dirty="0"/>
              <a:t>。首先，</a:t>
            </a:r>
            <a:r>
              <a:rPr lang="ja-JP" altLang="en-US"/>
              <a:t>我们发现漏洞重现需要消耗大量的人力</a:t>
            </a:r>
            <a:r>
              <a:rPr lang="zh-CN" altLang="en-US" dirty="0"/>
              <a:t>劳动。其次，</a:t>
            </a:r>
            <a:r>
              <a:rPr lang="ja-JP" altLang="en-US"/>
              <a:t>现实世界中的漏洞报告可重现性比较差</a:t>
            </a:r>
            <a:r>
              <a:rPr lang="zh-CN" altLang="en-US" dirty="0"/>
              <a:t>。最后，</a:t>
            </a:r>
            <a:r>
              <a:rPr lang="ja-JP" altLang="en-US"/>
              <a:t>我们建议使用</a:t>
            </a:r>
            <a:r>
              <a:rPr lang="en-US" altLang="ja-JP" dirty="0"/>
              <a:t>crowdsourcing</a:t>
            </a:r>
            <a:r>
              <a:rPr lang="ja-JP" altLang="en-US"/>
              <a:t>的方法来提高漏洞的可重现性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362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</a:t>
            </a:r>
            <a:r>
              <a:rPr lang="ja-JP" altLang="en-US"/>
              <a:t>报告时间的限制</a:t>
            </a:r>
            <a:r>
              <a:rPr lang="zh-CN" altLang="en-US" dirty="0"/>
              <a:t>，</a:t>
            </a:r>
            <a:r>
              <a:rPr lang="ja-JP" altLang="en-US"/>
              <a:t>我后续的</a:t>
            </a:r>
            <a:r>
              <a:rPr lang="zh-CN" altLang="en-US" dirty="0"/>
              <a:t>报告</a:t>
            </a:r>
            <a:r>
              <a:rPr lang="ja-JP" altLang="en-US"/>
              <a:t>主要集中于软件崩溃分析</a:t>
            </a:r>
            <a:r>
              <a:rPr lang="zh-CN" altLang="en-US" dirty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84AFA-F9D9-CB44-846E-DF497F8252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349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9CC4-D769-4342-818A-0940B562162E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130E5-61D1-3A40-9C60-4C030F0A7D37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A5B35-7C31-A042-A5F5-D219ADBDC6D0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1343D-7683-1843-9125-6FA67C065E64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A0DC4-B655-6748-A8EC-6600C9004117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5033D-2F58-CA4A-A6CA-4A3AEA410B50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69915-36A6-144E-BD77-1E336FE3CB96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14DA7-AD45-9E4F-852F-63B64D79733F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7EEC3-2438-7D45-9815-E46CE3D3D993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083A8-C2CE-F543-A4E7-0D6CDC955B66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98C4-304C-5043-B6B2-DF10BBBB7D2C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1F295-5826-F643-9A76-1C48D037E62B}" type="datetime1">
              <a:rPr lang="en-US" altLang="zh-CN" smtClean="0"/>
              <a:t>5/11/19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CB688-378F-4534-BFFE-AF122467FDB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udongliang.github.io/about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dzm77@ist.psu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tif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33501" y="904649"/>
            <a:ext cx="9543141" cy="238760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latin typeface="Avenir Next Condensed" panose="020B0506020202020204" pitchFamily="34" charset="0"/>
                <a:ea typeface="SimSun"/>
              </a:rPr>
              <a:t>Towards Facilitating the Removal of Software Defects</a:t>
            </a:r>
            <a:endParaRPr lang="zh-CN" sz="4000" dirty="0">
              <a:latin typeface="Avenir Next Condensed" panose="020B0506020202020204" pitchFamily="34" charset="0"/>
              <a:ea typeface="SimSun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456771" y="4561990"/>
            <a:ext cx="5419871" cy="79829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 dirty="0" err="1">
                <a:latin typeface="Avenir Next Condensed" panose="020B0506020202020204" pitchFamily="34" charset="0"/>
                <a:ea typeface="SimSun"/>
              </a:rPr>
              <a:t>Dongliang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Mu</a:t>
            </a:r>
          </a:p>
          <a:p>
            <a:r>
              <a:rPr lang="en-US" dirty="0">
                <a:latin typeface="Avenir Next Condensed" panose="020B0506020202020204" pitchFamily="34" charset="0"/>
                <a:ea typeface="SimSun"/>
              </a:rPr>
              <a:t>Nanjing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 </a:t>
            </a:r>
            <a:r>
              <a:rPr lang="en-US" dirty="0">
                <a:latin typeface="Avenir Next Condensed" panose="020B0506020202020204" pitchFamily="34" charset="0"/>
                <a:ea typeface="SimSun"/>
              </a:rPr>
              <a:t>University </a:t>
            </a:r>
            <a:r>
              <a:rPr lang="en-US" altLang="zh-CN" dirty="0">
                <a:latin typeface="Avenir Next Condensed" panose="020B0506020202020204" pitchFamily="34" charset="0"/>
                <a:ea typeface="SimSun"/>
              </a:rPr>
              <a:t>&amp;&amp;</a:t>
            </a:r>
            <a:r>
              <a:rPr lang="zh-CN" altLang="en-US" dirty="0">
                <a:latin typeface="Avenir Next Condensed" panose="020B0506020202020204" pitchFamily="34" charset="0"/>
                <a:ea typeface="SimSun"/>
              </a:rPr>
              <a:t> </a:t>
            </a:r>
            <a:r>
              <a:rPr lang="en-US" dirty="0">
                <a:latin typeface="Avenir Next Condensed" panose="020B0506020202020204" pitchFamily="34" charset="0"/>
                <a:ea typeface="SimSun"/>
              </a:rPr>
              <a:t>Penn State University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5C2ED-CF75-4572-A79C-129FBDB2461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41382-7595-0741-88A4-3A4ACDDCF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48" y="4245215"/>
            <a:ext cx="1011131" cy="1117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9A6381-670F-174B-B5A1-D09B736C9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4242986"/>
            <a:ext cx="891808" cy="112175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94-E49C-F643-95FF-FDF2FE7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AB7B-1CBB-444E-9946-28A2713D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Background &amp; Motivation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CREDAL: Locate Security Vulnerability with Core Dump (ACM CCS 2016)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POMP: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Hardware-assisted Software Crash Analysis </a:t>
            </a:r>
            <a:r>
              <a:rPr lang="en-US" altLang="zh-CN" dirty="0">
                <a:latin typeface="Avenir Next Condensed" panose="020B0506020202020204" pitchFamily="34" charset="0"/>
              </a:rPr>
              <a:t>(USENIX Security 2017)</a:t>
            </a: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altLang="zh-CN" dirty="0">
                <a:latin typeface="Avenir Next Condensed" panose="020B0506020202020204" pitchFamily="34" charset="0"/>
              </a:rPr>
              <a:t>DEEPVSA: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Facilitate Value-set Analysis with Deep Learning (USENIX Security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8058-498A-4C4A-952C-81FCAB68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3D780-081E-B54D-A589-ED2CD326C1D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76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Software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Crash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Analysis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is Challenging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ADFD6-DA86-0547-B6A5-7EA5D00B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3119" cy="4185031"/>
          </a:xfrm>
          <a:ln w="25400">
            <a:solidFill>
              <a:schemeClr val="accent1">
                <a:shade val="50000"/>
              </a:schemeClr>
            </a:solidFill>
          </a:ln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 general, a </a:t>
            </a:r>
            <a:r>
              <a:rPr lang="en-US" dirty="0" err="1">
                <a:latin typeface="Avenir Next Condensed" panose="020B0506020202020204" pitchFamily="34" charset="0"/>
              </a:rPr>
              <a:t>coredump</a:t>
            </a:r>
            <a:r>
              <a:rPr lang="en-US" dirty="0">
                <a:latin typeface="Avenir Next Condensed" panose="020B0506020202020204" pitchFamily="34" charset="0"/>
              </a:rPr>
              <a:t> carries information, such as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Memory snapshot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Registers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Others (e.g., signals received)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A55C57-B450-934D-9CAA-2791489809DA}"/>
              </a:ext>
            </a:extLst>
          </p:cNvPr>
          <p:cNvSpPr txBox="1">
            <a:spLocks/>
          </p:cNvSpPr>
          <p:nvPr/>
        </p:nvSpPr>
        <p:spPr>
          <a:xfrm>
            <a:off x="6230680" y="1828800"/>
            <a:ext cx="5123119" cy="4181856"/>
          </a:xfrm>
          <a:prstGeom prst="rect">
            <a:avLst/>
          </a:prstGeom>
          <a:ln w="25400"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venir Next Condensed" panose="020B0506020202020204" pitchFamily="34" charset="0"/>
              </a:rPr>
              <a:t>Memory corruption vulnerability damages information in the core dump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Corrupted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Crash Site</a:t>
            </a:r>
            <a:endParaRPr lang="en-US" dirty="0">
              <a:latin typeface="Avenir Next Condensed" panose="020B0506020202020204" pitchFamily="34" charset="0"/>
            </a:endParaRP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Corrupted Stack Trace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Unreliable Memory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Data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pic>
        <p:nvPicPr>
          <p:cNvPr id="7" name="Shape 324">
            <a:extLst>
              <a:ext uri="{FF2B5EF4-FFF2-40B4-BE49-F238E27FC236}">
                <a16:creationId xmlns:a16="http://schemas.microsoft.com/office/drawing/2014/main" id="{A349E9EC-4739-754B-BF2C-28BAADD108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47" y="4528242"/>
            <a:ext cx="4659823" cy="13912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7C88E41-62F5-844F-A321-385C37A63263}"/>
              </a:ext>
            </a:extLst>
          </p:cNvPr>
          <p:cNvGrpSpPr/>
          <p:nvPr/>
        </p:nvGrpSpPr>
        <p:grpSpPr>
          <a:xfrm>
            <a:off x="6679853" y="4528242"/>
            <a:ext cx="4224771" cy="1406088"/>
            <a:chOff x="6679853" y="4490664"/>
            <a:chExt cx="4224771" cy="1406088"/>
          </a:xfrm>
        </p:grpSpPr>
        <p:pic>
          <p:nvPicPr>
            <p:cNvPr id="8" name="Shape 320">
              <a:extLst>
                <a:ext uri="{FF2B5EF4-FFF2-40B4-BE49-F238E27FC236}">
                  <a16:creationId xmlns:a16="http://schemas.microsoft.com/office/drawing/2014/main" id="{E9A203CE-330C-E048-9A2F-2AACBA7560F0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r="35901"/>
            <a:stretch/>
          </p:blipFill>
          <p:spPr>
            <a:xfrm>
              <a:off x="6679853" y="4490664"/>
              <a:ext cx="4224771" cy="13912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F25011-4F4F-0C4B-8E6D-1578B49BF2EA}"/>
                </a:ext>
              </a:extLst>
            </p:cNvPr>
            <p:cNvSpPr/>
            <p:nvPr/>
          </p:nvSpPr>
          <p:spPr>
            <a:xfrm>
              <a:off x="6679853" y="5032644"/>
              <a:ext cx="2578447" cy="86410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4E3AAE-21E9-C94A-8369-D2616ECA2EE6}"/>
                </a:ext>
              </a:extLst>
            </p:cNvPr>
            <p:cNvSpPr/>
            <p:nvPr/>
          </p:nvSpPr>
          <p:spPr>
            <a:xfrm>
              <a:off x="6679853" y="4660646"/>
              <a:ext cx="2578447" cy="19710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9361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94-E49C-F643-95FF-FDF2FE7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AB7B-1CBB-444E-9946-28A2713D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Background &amp; Motivation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CREDAL: Locate Security Vulnerability with Core Dump (ACM CCS 2016)</a:t>
            </a: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POMP:</a:t>
            </a:r>
            <a:r>
              <a:rPr lang="zh-CN" alt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Hardware-assisted Software Crash Analysis </a:t>
            </a:r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(USENIX Security 2017)</a:t>
            </a:r>
            <a:endParaRPr lang="en-US" dirty="0">
              <a:solidFill>
                <a:schemeClr val="bg2"/>
              </a:solidFill>
              <a:latin typeface="Avenir Next Condensed" panose="020B0506020202020204" pitchFamily="34" charset="0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DEEPVSA:</a:t>
            </a:r>
            <a:r>
              <a:rPr lang="zh-CN" alt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Facilitate Value-set Analysis with Deep Learning (USENIX Security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8058-498A-4C4A-952C-81FCAB68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3D780-081E-B54D-A589-ED2CD326C1D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02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7624" cy="1325563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CREDAL: Locate Security Vulnerability with Core Dump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892E923-63F5-004D-8BDA-AC52199ABBB2}"/>
              </a:ext>
            </a:extLst>
          </p:cNvPr>
          <p:cNvSpPr txBox="1"/>
          <p:nvPr/>
        </p:nvSpPr>
        <p:spPr>
          <a:xfrm>
            <a:off x="1613535" y="4867167"/>
            <a:ext cx="9156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dirty="0">
                <a:latin typeface="Calibri" panose="020F0502020204030204" pitchFamily="34" charset="0"/>
                <a:cs typeface="Calibri" panose="020F0502020204030204" pitchFamily="34" charset="0"/>
              </a:rPr>
              <a:t>CREDAL</a:t>
            </a:r>
            <a:r>
              <a:rPr lang="zh-Han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Han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dirty="0">
                <a:latin typeface="Calibri" panose="020F0502020204030204" pitchFamily="34" charset="0"/>
                <a:cs typeface="Calibri" panose="020F0502020204030204" pitchFamily="34" charset="0"/>
              </a:rPr>
              <a:t>particularly</a:t>
            </a:r>
            <a:r>
              <a:rPr lang="zh-Han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dirty="0">
                <a:latin typeface="Calibri" panose="020F0502020204030204" pitchFamily="34" charset="0"/>
                <a:cs typeface="Calibri" panose="020F0502020204030204" pitchFamily="34" charset="0"/>
              </a:rPr>
              <a:t>designed</a:t>
            </a:r>
            <a:r>
              <a:rPr lang="zh-Han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dirty="0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zh-Han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zh-Han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Han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Corruption Vulnerability</a:t>
            </a: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Meanwhile,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its main challenge is from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Memory corruption Vulnerability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22DC89-7BFB-CB42-974E-5ADBA41F9A64}"/>
              </a:ext>
            </a:extLst>
          </p:cNvPr>
          <p:cNvGrpSpPr/>
          <p:nvPr/>
        </p:nvGrpSpPr>
        <p:grpSpPr>
          <a:xfrm>
            <a:off x="1457867" y="2200356"/>
            <a:ext cx="9561822" cy="2195286"/>
            <a:chOff x="1457867" y="2200356"/>
            <a:chExt cx="9561822" cy="2195286"/>
          </a:xfrm>
        </p:grpSpPr>
        <p:grpSp>
          <p:nvGrpSpPr>
            <p:cNvPr id="75" name="Shape 434">
              <a:extLst>
                <a:ext uri="{FF2B5EF4-FFF2-40B4-BE49-F238E27FC236}">
                  <a16:creationId xmlns:a16="http://schemas.microsoft.com/office/drawing/2014/main" id="{247CE4E9-5634-7F48-825E-60B6EFB58AC6}"/>
                </a:ext>
              </a:extLst>
            </p:cNvPr>
            <p:cNvGrpSpPr/>
            <p:nvPr/>
          </p:nvGrpSpPr>
          <p:grpSpPr>
            <a:xfrm>
              <a:off x="1457867" y="2200356"/>
              <a:ext cx="9561822" cy="2195286"/>
              <a:chOff x="999744" y="1412900"/>
              <a:chExt cx="9561822" cy="2195286"/>
            </a:xfrm>
          </p:grpSpPr>
          <p:sp>
            <p:nvSpPr>
              <p:cNvPr id="76" name="Shape 435">
                <a:extLst>
                  <a:ext uri="{FF2B5EF4-FFF2-40B4-BE49-F238E27FC236}">
                    <a16:creationId xmlns:a16="http://schemas.microsoft.com/office/drawing/2014/main" id="{B227CF75-96B4-2D4C-A895-835FCDC6A485}"/>
                  </a:ext>
                </a:extLst>
              </p:cNvPr>
              <p:cNvSpPr/>
              <p:nvPr/>
            </p:nvSpPr>
            <p:spPr>
              <a:xfrm>
                <a:off x="4218568" y="1413986"/>
                <a:ext cx="1580400" cy="2194200"/>
              </a:xfrm>
              <a:prstGeom prst="roundRect">
                <a:avLst>
                  <a:gd name="adj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CREDAL</a:t>
                </a:r>
                <a:endParaRPr dirty="0"/>
              </a:p>
            </p:txBody>
          </p:sp>
          <p:sp>
            <p:nvSpPr>
              <p:cNvPr id="77" name="Shape 436">
                <a:extLst>
                  <a:ext uri="{FF2B5EF4-FFF2-40B4-BE49-F238E27FC236}">
                    <a16:creationId xmlns:a16="http://schemas.microsoft.com/office/drawing/2014/main" id="{85E466B0-C175-E04D-9239-EEC914D57D14}"/>
                  </a:ext>
                </a:extLst>
              </p:cNvPr>
              <p:cNvSpPr/>
              <p:nvPr/>
            </p:nvSpPr>
            <p:spPr>
              <a:xfrm>
                <a:off x="1124500" y="1412900"/>
                <a:ext cx="1348812" cy="483138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i="1" dirty="0"/>
                  <a:t>Core Dump</a:t>
                </a:r>
                <a:endParaRPr i="1" dirty="0"/>
              </a:p>
            </p:txBody>
          </p:sp>
          <p:sp>
            <p:nvSpPr>
              <p:cNvPr id="78" name="Shape 437">
                <a:extLst>
                  <a:ext uri="{FF2B5EF4-FFF2-40B4-BE49-F238E27FC236}">
                    <a16:creationId xmlns:a16="http://schemas.microsoft.com/office/drawing/2014/main" id="{53672EA9-35DD-B148-B90C-0355C3BE8D66}"/>
                  </a:ext>
                </a:extLst>
              </p:cNvPr>
              <p:cNvSpPr/>
              <p:nvPr/>
            </p:nvSpPr>
            <p:spPr>
              <a:xfrm>
                <a:off x="999744" y="2251106"/>
                <a:ext cx="1580400" cy="483138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i="1" dirty="0"/>
                  <a:t>Source Code</a:t>
                </a:r>
                <a:endParaRPr i="1" dirty="0"/>
              </a:p>
            </p:txBody>
          </p:sp>
          <p:sp>
            <p:nvSpPr>
              <p:cNvPr id="79" name="Shape 438">
                <a:extLst>
                  <a:ext uri="{FF2B5EF4-FFF2-40B4-BE49-F238E27FC236}">
                    <a16:creationId xmlns:a16="http://schemas.microsoft.com/office/drawing/2014/main" id="{61455F3A-28E8-B042-BC5A-66EC21C82502}"/>
                  </a:ext>
                </a:extLst>
              </p:cNvPr>
              <p:cNvSpPr/>
              <p:nvPr/>
            </p:nvSpPr>
            <p:spPr>
              <a:xfrm>
                <a:off x="1124500" y="3089311"/>
                <a:ext cx="1348812" cy="483138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i="1"/>
                  <a:t>Executable</a:t>
                </a:r>
                <a:endParaRPr i="1"/>
              </a:p>
            </p:txBody>
          </p:sp>
          <p:sp>
            <p:nvSpPr>
              <p:cNvPr id="80" name="Shape 439">
                <a:extLst>
                  <a:ext uri="{FF2B5EF4-FFF2-40B4-BE49-F238E27FC236}">
                    <a16:creationId xmlns:a16="http://schemas.microsoft.com/office/drawing/2014/main" id="{28842B9B-F0B5-1D4D-989D-99939FFA5C98}"/>
                  </a:ext>
                </a:extLst>
              </p:cNvPr>
              <p:cNvSpPr/>
              <p:nvPr/>
            </p:nvSpPr>
            <p:spPr>
              <a:xfrm>
                <a:off x="7022626" y="2039561"/>
                <a:ext cx="3538940" cy="943050"/>
              </a:xfrm>
              <a:prstGeom prst="flowChartTermina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Wingdings" pitchFamily="2" charset="2"/>
                  <a:buChar char="q"/>
                </a:pPr>
                <a:r>
                  <a:rPr lang="en-US" altLang="zh-Han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Vulnerability</a:t>
                </a:r>
                <a:r>
                  <a:rPr lang="zh-Hans" altLang="en-U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Han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Existence</a:t>
                </a:r>
              </a:p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Wingdings" pitchFamily="2" charset="2"/>
                  <a:buChar char="q"/>
                </a:pPr>
                <a:r>
                  <a:rPr lang="en-US" altLang="zh-Han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Corrupted</a:t>
                </a:r>
                <a:r>
                  <a:rPr lang="zh-Hans" altLang="en-U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Han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Data</a:t>
                </a:r>
                <a:r>
                  <a:rPr lang="zh-Hans" altLang="en-U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zh-Hans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Objects</a:t>
                </a:r>
                <a:endParaRPr lang="en" i="1" dirty="0">
                  <a:latin typeface="Avenir Next Condensed" panose="020B0506020202020204" pitchFamily="34" charset="0"/>
                  <a:cs typeface="Calibri" panose="020F0502020204030204" pitchFamily="34" charset="0"/>
                </a:endParaRPr>
              </a:p>
              <a:p>
                <a:pPr marL="457200" lvl="0" indent="-317500" rtl="0">
                  <a:spcBef>
                    <a:spcPts val="0"/>
                  </a:spcBef>
                  <a:spcAft>
                    <a:spcPts val="0"/>
                  </a:spcAft>
                  <a:buSzPts val="1400"/>
                  <a:buFont typeface="Wingdings" pitchFamily="2" charset="2"/>
                  <a:buChar char="q"/>
                </a:pPr>
                <a:r>
                  <a:rPr lang="en" i="1" dirty="0">
                    <a:latin typeface="Avenir Next Condensed" panose="020B0506020202020204" pitchFamily="34" charset="0"/>
                    <a:cs typeface="Calibri" panose="020F0502020204030204" pitchFamily="34" charset="0"/>
                  </a:rPr>
                  <a:t>Vulnerable Code Segments </a:t>
                </a:r>
                <a:endParaRPr i="1" dirty="0">
                  <a:latin typeface="Avenir Next Condensed" panose="020B050602020202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81" name="Shape 440">
                <a:extLst>
                  <a:ext uri="{FF2B5EF4-FFF2-40B4-BE49-F238E27FC236}">
                    <a16:creationId xmlns:a16="http://schemas.microsoft.com/office/drawing/2014/main" id="{EFD787AB-2F86-224E-8301-9A936CF905CF}"/>
                  </a:ext>
                </a:extLst>
              </p:cNvPr>
              <p:cNvCxnSpPr>
                <a:stCxn id="77" idx="3"/>
                <a:endCxn id="76" idx="1"/>
              </p:cNvCxnSpPr>
              <p:nvPr/>
            </p:nvCxnSpPr>
            <p:spPr>
              <a:xfrm>
                <a:off x="2473312" y="1654469"/>
                <a:ext cx="1745256" cy="856617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2" name="Shape 441">
                <a:extLst>
                  <a:ext uri="{FF2B5EF4-FFF2-40B4-BE49-F238E27FC236}">
                    <a16:creationId xmlns:a16="http://schemas.microsoft.com/office/drawing/2014/main" id="{7235284D-24C4-2949-B1AD-E8E70C153B4B}"/>
                  </a:ext>
                </a:extLst>
              </p:cNvPr>
              <p:cNvCxnSpPr>
                <a:cxnSpLocks/>
                <a:stCxn id="78" idx="3"/>
                <a:endCxn id="76" idx="1"/>
              </p:cNvCxnSpPr>
              <p:nvPr/>
            </p:nvCxnSpPr>
            <p:spPr>
              <a:xfrm>
                <a:off x="2580144" y="2492675"/>
                <a:ext cx="1638424" cy="18411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3" name="Shape 442">
                <a:extLst>
                  <a:ext uri="{FF2B5EF4-FFF2-40B4-BE49-F238E27FC236}">
                    <a16:creationId xmlns:a16="http://schemas.microsoft.com/office/drawing/2014/main" id="{C07DC233-265E-B642-B8A3-322A86203CBE}"/>
                  </a:ext>
                </a:extLst>
              </p:cNvPr>
              <p:cNvCxnSpPr>
                <a:stCxn id="79" idx="3"/>
                <a:endCxn id="76" idx="1"/>
              </p:cNvCxnSpPr>
              <p:nvPr/>
            </p:nvCxnSpPr>
            <p:spPr>
              <a:xfrm flipV="1">
                <a:off x="2473312" y="2511086"/>
                <a:ext cx="1745256" cy="819794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84" name="Shape 443">
                <a:extLst>
                  <a:ext uri="{FF2B5EF4-FFF2-40B4-BE49-F238E27FC236}">
                    <a16:creationId xmlns:a16="http://schemas.microsoft.com/office/drawing/2014/main" id="{75E79764-BDCC-FE4E-81D9-B8FF1613FE01}"/>
                  </a:ext>
                </a:extLst>
              </p:cNvPr>
              <p:cNvCxnSpPr>
                <a:cxnSpLocks/>
                <a:stCxn id="76" idx="3"/>
                <a:endCxn id="80" idx="1"/>
              </p:cNvCxnSpPr>
              <p:nvPr/>
            </p:nvCxnSpPr>
            <p:spPr>
              <a:xfrm>
                <a:off x="5798968" y="2511086"/>
                <a:ext cx="1223658" cy="127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248FFE7C-3D9C-954D-9B22-3BDC7A837D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7909" y="2409003"/>
              <a:ext cx="1267094" cy="146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64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Core Idea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Shape 356">
            <a:extLst>
              <a:ext uri="{FF2B5EF4-FFF2-40B4-BE49-F238E27FC236}">
                <a16:creationId xmlns:a16="http://schemas.microsoft.com/office/drawing/2014/main" id="{3613FBE5-1C35-5E44-BA37-4A157D68F747}"/>
              </a:ext>
            </a:extLst>
          </p:cNvPr>
          <p:cNvGrpSpPr/>
          <p:nvPr/>
        </p:nvGrpSpPr>
        <p:grpSpPr>
          <a:xfrm>
            <a:off x="947928" y="1690688"/>
            <a:ext cx="3064729" cy="3691200"/>
            <a:chOff x="219808" y="1077775"/>
            <a:chExt cx="3064729" cy="3691200"/>
          </a:xfrm>
        </p:grpSpPr>
        <p:sp>
          <p:nvSpPr>
            <p:cNvPr id="7" name="Shape 357">
              <a:extLst>
                <a:ext uri="{FF2B5EF4-FFF2-40B4-BE49-F238E27FC236}">
                  <a16:creationId xmlns:a16="http://schemas.microsoft.com/office/drawing/2014/main" id="{909DD8B7-5276-4245-87EA-42A20862C9D1}"/>
                </a:ext>
              </a:extLst>
            </p:cNvPr>
            <p:cNvSpPr/>
            <p:nvPr/>
          </p:nvSpPr>
          <p:spPr>
            <a:xfrm>
              <a:off x="219808" y="1077775"/>
              <a:ext cx="3064729" cy="3691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 dirty="0">
                  <a:latin typeface="Avenir Next Condensed Medium" panose="020B0506020202020204" pitchFamily="34" charset="0"/>
                </a:rPr>
                <a:t>Reconstruct Execution </a:t>
              </a:r>
              <a:r>
                <a:rPr lang="en-US" altLang="zh-Hans" sz="1800" i="1" dirty="0">
                  <a:latin typeface="Avenir Next Condensed Medium" panose="020B0506020202020204" pitchFamily="34" charset="0"/>
                </a:rPr>
                <a:t>Path</a:t>
              </a:r>
              <a:endParaRPr sz="1800" i="1" dirty="0">
                <a:latin typeface="Avenir Next Condensed Medium" panose="020B0506020202020204" pitchFamily="34" charset="0"/>
              </a:endParaRPr>
            </a:p>
          </p:txBody>
        </p:sp>
        <p:grpSp>
          <p:nvGrpSpPr>
            <p:cNvPr id="8" name="Shape 358">
              <a:extLst>
                <a:ext uri="{FF2B5EF4-FFF2-40B4-BE49-F238E27FC236}">
                  <a16:creationId xmlns:a16="http://schemas.microsoft.com/office/drawing/2014/main" id="{850E7087-720C-CA4B-B213-7567AEE79022}"/>
                </a:ext>
              </a:extLst>
            </p:cNvPr>
            <p:cNvGrpSpPr/>
            <p:nvPr/>
          </p:nvGrpSpPr>
          <p:grpSpPr>
            <a:xfrm>
              <a:off x="347791" y="1628586"/>
              <a:ext cx="2609587" cy="2776710"/>
              <a:chOff x="-109362" y="1200125"/>
              <a:chExt cx="2609587" cy="3700800"/>
            </a:xfrm>
          </p:grpSpPr>
          <p:sp>
            <p:nvSpPr>
              <p:cNvPr id="12" name="Shape 359">
                <a:extLst>
                  <a:ext uri="{FF2B5EF4-FFF2-40B4-BE49-F238E27FC236}">
                    <a16:creationId xmlns:a16="http://schemas.microsoft.com/office/drawing/2014/main" id="{12842D08-67AF-B64A-9E1E-945857EA6463}"/>
                  </a:ext>
                </a:extLst>
              </p:cNvPr>
              <p:cNvSpPr/>
              <p:nvPr/>
            </p:nvSpPr>
            <p:spPr>
              <a:xfrm>
                <a:off x="1532725" y="12001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S</a:t>
                </a: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Shape 360">
                <a:extLst>
                  <a:ext uri="{FF2B5EF4-FFF2-40B4-BE49-F238E27FC236}">
                    <a16:creationId xmlns:a16="http://schemas.microsoft.com/office/drawing/2014/main" id="{D59D951E-B914-9E47-A52D-A16867BB6425}"/>
                  </a:ext>
                </a:extLst>
              </p:cNvPr>
              <p:cNvSpPr/>
              <p:nvPr/>
            </p:nvSpPr>
            <p:spPr>
              <a:xfrm>
                <a:off x="1151725" y="17335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1</a:t>
                </a:r>
                <a:endParaRPr/>
              </a:p>
            </p:txBody>
          </p:sp>
          <p:sp>
            <p:nvSpPr>
              <p:cNvPr id="14" name="Shape 361">
                <a:extLst>
                  <a:ext uri="{FF2B5EF4-FFF2-40B4-BE49-F238E27FC236}">
                    <a16:creationId xmlns:a16="http://schemas.microsoft.com/office/drawing/2014/main" id="{4B09AF1D-3F7F-B347-9589-A7EF55841E00}"/>
                  </a:ext>
                </a:extLst>
              </p:cNvPr>
              <p:cNvSpPr/>
              <p:nvPr/>
            </p:nvSpPr>
            <p:spPr>
              <a:xfrm>
                <a:off x="1913725" y="17335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Shape 362">
                <a:extLst>
                  <a:ext uri="{FF2B5EF4-FFF2-40B4-BE49-F238E27FC236}">
                    <a16:creationId xmlns:a16="http://schemas.microsoft.com/office/drawing/2014/main" id="{13DC43A6-B37F-5149-AD8F-402D8ACE2F0E}"/>
                  </a:ext>
                </a:extLst>
              </p:cNvPr>
              <p:cNvSpPr/>
              <p:nvPr/>
            </p:nvSpPr>
            <p:spPr>
              <a:xfrm>
                <a:off x="1532725" y="24955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2</a:t>
                </a:r>
                <a:endParaRPr/>
              </a:p>
            </p:txBody>
          </p:sp>
          <p:sp>
            <p:nvSpPr>
              <p:cNvPr id="16" name="Shape 363">
                <a:extLst>
                  <a:ext uri="{FF2B5EF4-FFF2-40B4-BE49-F238E27FC236}">
                    <a16:creationId xmlns:a16="http://schemas.microsoft.com/office/drawing/2014/main" id="{CC62E6C1-6C87-4845-BBCB-622A1965B298}"/>
                  </a:ext>
                </a:extLst>
              </p:cNvPr>
              <p:cNvSpPr/>
              <p:nvPr/>
            </p:nvSpPr>
            <p:spPr>
              <a:xfrm>
                <a:off x="770725" y="31813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3</a:t>
                </a:r>
                <a:endParaRPr/>
              </a:p>
            </p:txBody>
          </p:sp>
          <p:sp>
            <p:nvSpPr>
              <p:cNvPr id="17" name="Shape 364">
                <a:extLst>
                  <a:ext uri="{FF2B5EF4-FFF2-40B4-BE49-F238E27FC236}">
                    <a16:creationId xmlns:a16="http://schemas.microsoft.com/office/drawing/2014/main" id="{6D52BA50-B452-5A45-B89C-8A7009D65E42}"/>
                  </a:ext>
                </a:extLst>
              </p:cNvPr>
              <p:cNvSpPr/>
              <p:nvPr/>
            </p:nvSpPr>
            <p:spPr>
              <a:xfrm>
                <a:off x="2218525" y="31051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Shape 365">
                <a:extLst>
                  <a:ext uri="{FF2B5EF4-FFF2-40B4-BE49-F238E27FC236}">
                    <a16:creationId xmlns:a16="http://schemas.microsoft.com/office/drawing/2014/main" id="{17362093-65F2-214F-AF86-784C3B7A5EAC}"/>
                  </a:ext>
                </a:extLst>
              </p:cNvPr>
              <p:cNvSpPr/>
              <p:nvPr/>
            </p:nvSpPr>
            <p:spPr>
              <a:xfrm>
                <a:off x="1532725" y="37147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Shape 366">
                <a:extLst>
                  <a:ext uri="{FF2B5EF4-FFF2-40B4-BE49-F238E27FC236}">
                    <a16:creationId xmlns:a16="http://schemas.microsoft.com/office/drawing/2014/main" id="{0B369FA8-C794-E34F-B4C4-90F8C2A50987}"/>
                  </a:ext>
                </a:extLst>
              </p:cNvPr>
              <p:cNvSpPr/>
              <p:nvPr/>
            </p:nvSpPr>
            <p:spPr>
              <a:xfrm>
                <a:off x="770725" y="4019525"/>
                <a:ext cx="281700" cy="2718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/>
                  <a:t>x</a:t>
                </a:r>
                <a:endParaRPr sz="1800" dirty="0"/>
              </a:p>
            </p:txBody>
          </p:sp>
          <p:cxnSp>
            <p:nvCxnSpPr>
              <p:cNvPr id="20" name="Shape 367">
                <a:extLst>
                  <a:ext uri="{FF2B5EF4-FFF2-40B4-BE49-F238E27FC236}">
                    <a16:creationId xmlns:a16="http://schemas.microsoft.com/office/drawing/2014/main" id="{E7AF3222-775E-C34F-9D84-37D9301D91FA}"/>
                  </a:ext>
                </a:extLst>
              </p:cNvPr>
              <p:cNvCxnSpPr>
                <a:stCxn id="12" idx="4"/>
                <a:endCxn id="13" idx="0"/>
              </p:cNvCxnSpPr>
              <p:nvPr/>
            </p:nvCxnSpPr>
            <p:spPr>
              <a:xfrm rot="5400000">
                <a:off x="1352275" y="1412225"/>
                <a:ext cx="261600" cy="3810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1" name="Shape 368">
                <a:extLst>
                  <a:ext uri="{FF2B5EF4-FFF2-40B4-BE49-F238E27FC236}">
                    <a16:creationId xmlns:a16="http://schemas.microsoft.com/office/drawing/2014/main" id="{EF4E589E-52BA-BA4D-98D2-7BDC08D798B1}"/>
                  </a:ext>
                </a:extLst>
              </p:cNvPr>
              <p:cNvCxnSpPr>
                <a:stCxn id="12" idx="4"/>
                <a:endCxn id="14" idx="0"/>
              </p:cNvCxnSpPr>
              <p:nvPr/>
            </p:nvCxnSpPr>
            <p:spPr>
              <a:xfrm rot="-5400000" flipH="1">
                <a:off x="1733275" y="1412225"/>
                <a:ext cx="261600" cy="3810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2" name="Shape 369">
                <a:extLst>
                  <a:ext uri="{FF2B5EF4-FFF2-40B4-BE49-F238E27FC236}">
                    <a16:creationId xmlns:a16="http://schemas.microsoft.com/office/drawing/2014/main" id="{B3BFA238-2398-B148-993F-4C646D60F54A}"/>
                  </a:ext>
                </a:extLst>
              </p:cNvPr>
              <p:cNvCxnSpPr>
                <a:stCxn id="14" idx="4"/>
                <a:endCxn id="15" idx="0"/>
              </p:cNvCxnSpPr>
              <p:nvPr/>
            </p:nvCxnSpPr>
            <p:spPr>
              <a:xfrm rot="5400000">
                <a:off x="1618975" y="2059925"/>
                <a:ext cx="490200" cy="3810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3" name="Shape 370">
                <a:extLst>
                  <a:ext uri="{FF2B5EF4-FFF2-40B4-BE49-F238E27FC236}">
                    <a16:creationId xmlns:a16="http://schemas.microsoft.com/office/drawing/2014/main" id="{FD3D9E0D-DC47-5E43-BADB-766A068B68E8}"/>
                  </a:ext>
                </a:extLst>
              </p:cNvPr>
              <p:cNvCxnSpPr>
                <a:stCxn id="13" idx="4"/>
                <a:endCxn id="15" idx="0"/>
              </p:cNvCxnSpPr>
              <p:nvPr/>
            </p:nvCxnSpPr>
            <p:spPr>
              <a:xfrm rot="-5400000" flipH="1">
                <a:off x="1237975" y="2059925"/>
                <a:ext cx="490200" cy="3810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4" name="Shape 371">
                <a:extLst>
                  <a:ext uri="{FF2B5EF4-FFF2-40B4-BE49-F238E27FC236}">
                    <a16:creationId xmlns:a16="http://schemas.microsoft.com/office/drawing/2014/main" id="{02F68265-BD94-FA4F-97A5-60ECC15C0846}"/>
                  </a:ext>
                </a:extLst>
              </p:cNvPr>
              <p:cNvCxnSpPr>
                <a:stCxn id="15" idx="4"/>
                <a:endCxn id="17" idx="0"/>
              </p:cNvCxnSpPr>
              <p:nvPr/>
            </p:nvCxnSpPr>
            <p:spPr>
              <a:xfrm rot="-5400000" flipH="1">
                <a:off x="1847575" y="2593325"/>
                <a:ext cx="337800" cy="6858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5" name="Shape 372">
                <a:extLst>
                  <a:ext uri="{FF2B5EF4-FFF2-40B4-BE49-F238E27FC236}">
                    <a16:creationId xmlns:a16="http://schemas.microsoft.com/office/drawing/2014/main" id="{1C00F07F-81A1-C847-A65D-39EFF67B817F}"/>
                  </a:ext>
                </a:extLst>
              </p:cNvPr>
              <p:cNvCxnSpPr>
                <a:stCxn id="15" idx="4"/>
                <a:endCxn id="16" idx="0"/>
              </p:cNvCxnSpPr>
              <p:nvPr/>
            </p:nvCxnSpPr>
            <p:spPr>
              <a:xfrm rot="5400000">
                <a:off x="1085725" y="2593175"/>
                <a:ext cx="413700" cy="762000"/>
              </a:xfrm>
              <a:prstGeom prst="curvedConnector3">
                <a:avLst>
                  <a:gd name="adj1" fmla="val 50036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6" name="Shape 373">
                <a:extLst>
                  <a:ext uri="{FF2B5EF4-FFF2-40B4-BE49-F238E27FC236}">
                    <a16:creationId xmlns:a16="http://schemas.microsoft.com/office/drawing/2014/main" id="{A134DBFC-D034-504C-ABDE-76996A09CCCD}"/>
                  </a:ext>
                </a:extLst>
              </p:cNvPr>
              <p:cNvCxnSpPr>
                <a:stCxn id="17" idx="4"/>
                <a:endCxn id="18" idx="0"/>
              </p:cNvCxnSpPr>
              <p:nvPr/>
            </p:nvCxnSpPr>
            <p:spPr>
              <a:xfrm rot="5400000">
                <a:off x="1847575" y="3202925"/>
                <a:ext cx="337800" cy="6858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27" name="Shape 374">
                <a:extLst>
                  <a:ext uri="{FF2B5EF4-FFF2-40B4-BE49-F238E27FC236}">
                    <a16:creationId xmlns:a16="http://schemas.microsoft.com/office/drawing/2014/main" id="{30615E37-01E7-D848-8C0C-826A90CED29C}"/>
                  </a:ext>
                </a:extLst>
              </p:cNvPr>
              <p:cNvCxnSpPr>
                <a:stCxn id="18" idx="0"/>
                <a:endCxn id="15" idx="4"/>
              </p:cNvCxnSpPr>
              <p:nvPr/>
            </p:nvCxnSpPr>
            <p:spPr>
              <a:xfrm rot="-5400000">
                <a:off x="1200325" y="3240875"/>
                <a:ext cx="947100" cy="600"/>
              </a:xfrm>
              <a:prstGeom prst="curvedConnector3">
                <a:avLst>
                  <a:gd name="adj1" fmla="val 50016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28" name="Shape 375">
                <a:extLst>
                  <a:ext uri="{FF2B5EF4-FFF2-40B4-BE49-F238E27FC236}">
                    <a16:creationId xmlns:a16="http://schemas.microsoft.com/office/drawing/2014/main" id="{32F5591C-CCDC-5F41-BC3F-06521404D529}"/>
                  </a:ext>
                </a:extLst>
              </p:cNvPr>
              <p:cNvSpPr/>
              <p:nvPr/>
            </p:nvSpPr>
            <p:spPr>
              <a:xfrm>
                <a:off x="1532725" y="4629125"/>
                <a:ext cx="281700" cy="2718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E</a:t>
                </a:r>
                <a:endParaRPr/>
              </a:p>
            </p:txBody>
          </p:sp>
          <p:cxnSp>
            <p:nvCxnSpPr>
              <p:cNvPr id="29" name="Shape 376">
                <a:extLst>
                  <a:ext uri="{FF2B5EF4-FFF2-40B4-BE49-F238E27FC236}">
                    <a16:creationId xmlns:a16="http://schemas.microsoft.com/office/drawing/2014/main" id="{0A948C8F-08FD-474D-811D-54BE561C67EE}"/>
                  </a:ext>
                </a:extLst>
              </p:cNvPr>
              <p:cNvCxnSpPr>
                <a:stCxn id="16" idx="4"/>
                <a:endCxn id="19" idx="0"/>
              </p:cNvCxnSpPr>
              <p:nvPr/>
            </p:nvCxnSpPr>
            <p:spPr>
              <a:xfrm rot="-5400000" flipH="1">
                <a:off x="628525" y="3736175"/>
                <a:ext cx="566700" cy="600"/>
              </a:xfrm>
              <a:prstGeom prst="curvedConnector3">
                <a:avLst>
                  <a:gd name="adj1" fmla="val 49974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30" name="Shape 377">
                <a:extLst>
                  <a:ext uri="{FF2B5EF4-FFF2-40B4-BE49-F238E27FC236}">
                    <a16:creationId xmlns:a16="http://schemas.microsoft.com/office/drawing/2014/main" id="{49DF03B1-CE50-934B-8C9B-229535A71514}"/>
                  </a:ext>
                </a:extLst>
              </p:cNvPr>
              <p:cNvCxnSpPr>
                <a:stCxn id="18" idx="4"/>
                <a:endCxn id="28" idx="0"/>
              </p:cNvCxnSpPr>
              <p:nvPr/>
            </p:nvCxnSpPr>
            <p:spPr>
              <a:xfrm rot="-5400000" flipH="1">
                <a:off x="1352575" y="4307525"/>
                <a:ext cx="642600" cy="6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cxnSp>
            <p:nvCxnSpPr>
              <p:cNvPr id="31" name="Shape 378">
                <a:extLst>
                  <a:ext uri="{FF2B5EF4-FFF2-40B4-BE49-F238E27FC236}">
                    <a16:creationId xmlns:a16="http://schemas.microsoft.com/office/drawing/2014/main" id="{BB8B62A7-094C-3B4E-97BB-9ECD92179039}"/>
                  </a:ext>
                </a:extLst>
              </p:cNvPr>
              <p:cNvCxnSpPr>
                <a:stCxn id="19" idx="4"/>
                <a:endCxn id="28" idx="0"/>
              </p:cNvCxnSpPr>
              <p:nvPr/>
            </p:nvCxnSpPr>
            <p:spPr>
              <a:xfrm rot="-5400000" flipH="1">
                <a:off x="1123675" y="4079225"/>
                <a:ext cx="337800" cy="762000"/>
              </a:xfrm>
              <a:prstGeom prst="curved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B7B7B7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32" name="Shape 379">
                <a:extLst>
                  <a:ext uri="{FF2B5EF4-FFF2-40B4-BE49-F238E27FC236}">
                    <a16:creationId xmlns:a16="http://schemas.microsoft.com/office/drawing/2014/main" id="{82855851-5ABA-F140-9D6C-762E634BB7E0}"/>
                  </a:ext>
                </a:extLst>
              </p:cNvPr>
              <p:cNvSpPr txBox="1"/>
              <p:nvPr/>
            </p:nvSpPr>
            <p:spPr>
              <a:xfrm>
                <a:off x="-109362" y="3965598"/>
                <a:ext cx="1119900" cy="261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/>
                  <a:t>Core Dump</a:t>
                </a:r>
                <a:endParaRPr sz="1200"/>
              </a:p>
            </p:txBody>
          </p:sp>
        </p:grpSp>
        <p:grpSp>
          <p:nvGrpSpPr>
            <p:cNvPr id="9" name="Shape 380">
              <a:extLst>
                <a:ext uri="{FF2B5EF4-FFF2-40B4-BE49-F238E27FC236}">
                  <a16:creationId xmlns:a16="http://schemas.microsoft.com/office/drawing/2014/main" id="{3A811240-1FC6-B548-94D5-25BC54108A34}"/>
                </a:ext>
              </a:extLst>
            </p:cNvPr>
            <p:cNvGrpSpPr/>
            <p:nvPr/>
          </p:nvGrpSpPr>
          <p:grpSpPr>
            <a:xfrm>
              <a:off x="389700" y="4383725"/>
              <a:ext cx="2770725" cy="311111"/>
              <a:chOff x="389700" y="4612325"/>
              <a:chExt cx="2770725" cy="311111"/>
            </a:xfrm>
          </p:grpSpPr>
          <p:sp>
            <p:nvSpPr>
              <p:cNvPr id="10" name="Shape 381">
                <a:extLst>
                  <a:ext uri="{FF2B5EF4-FFF2-40B4-BE49-F238E27FC236}">
                    <a16:creationId xmlns:a16="http://schemas.microsoft.com/office/drawing/2014/main" id="{8EB47A19-0924-2447-8DE3-D96A7BAF5C72}"/>
                  </a:ext>
                </a:extLst>
              </p:cNvPr>
              <p:cNvSpPr/>
              <p:nvPr/>
            </p:nvSpPr>
            <p:spPr>
              <a:xfrm>
                <a:off x="389700" y="4690936"/>
                <a:ext cx="281700" cy="232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Shape 382">
                <a:extLst>
                  <a:ext uri="{FF2B5EF4-FFF2-40B4-BE49-F238E27FC236}">
                    <a16:creationId xmlns:a16="http://schemas.microsoft.com/office/drawing/2014/main" id="{15B316A0-275A-4546-8783-239910E4E13A}"/>
                  </a:ext>
                </a:extLst>
              </p:cNvPr>
              <p:cNvSpPr txBox="1"/>
              <p:nvPr/>
            </p:nvSpPr>
            <p:spPr>
              <a:xfrm>
                <a:off x="648525" y="4612325"/>
                <a:ext cx="2511900" cy="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Code </a:t>
                </a:r>
                <a:r>
                  <a:rPr lang="en-US" altLang="zh-Hans" sz="1200" dirty="0"/>
                  <a:t>E</a:t>
                </a:r>
                <a:r>
                  <a:rPr lang="en" sz="1200" dirty="0" err="1"/>
                  <a:t>xecuted</a:t>
                </a:r>
                <a:r>
                  <a:rPr lang="en" sz="1200" dirty="0"/>
                  <a:t> </a:t>
                </a:r>
                <a:r>
                  <a:rPr lang="en-US" altLang="zh-Hans" sz="1200" dirty="0"/>
                  <a:t>B</a:t>
                </a:r>
                <a:r>
                  <a:rPr lang="en" sz="1200" dirty="0" err="1"/>
                  <a:t>efore</a:t>
                </a:r>
                <a:r>
                  <a:rPr lang="en" sz="1200" dirty="0"/>
                  <a:t> Crash</a:t>
                </a:r>
                <a:endParaRPr sz="1200" dirty="0"/>
              </a:p>
            </p:txBody>
          </p:sp>
        </p:grpSp>
      </p:grpSp>
      <p:grpSp>
        <p:nvGrpSpPr>
          <p:cNvPr id="33" name="Shape 393">
            <a:extLst>
              <a:ext uri="{FF2B5EF4-FFF2-40B4-BE49-F238E27FC236}">
                <a16:creationId xmlns:a16="http://schemas.microsoft.com/office/drawing/2014/main" id="{3DCEB61B-7915-DC44-BA6F-13F38C0F9A54}"/>
              </a:ext>
            </a:extLst>
          </p:cNvPr>
          <p:cNvGrpSpPr/>
          <p:nvPr/>
        </p:nvGrpSpPr>
        <p:grpSpPr>
          <a:xfrm>
            <a:off x="1955998" y="2343465"/>
            <a:ext cx="762000" cy="2012934"/>
            <a:chOff x="1955998" y="2343225"/>
            <a:chExt cx="762000" cy="2012934"/>
          </a:xfrm>
        </p:grpSpPr>
        <p:cxnSp>
          <p:nvCxnSpPr>
            <p:cNvPr id="34" name="Shape 394">
              <a:extLst>
                <a:ext uri="{FF2B5EF4-FFF2-40B4-BE49-F238E27FC236}">
                  <a16:creationId xmlns:a16="http://schemas.microsoft.com/office/drawing/2014/main" id="{10751DFA-1F86-7446-82ED-907033F23BD8}"/>
                </a:ext>
              </a:extLst>
            </p:cNvPr>
            <p:cNvCxnSpPr>
              <a:endCxn id="16" idx="2"/>
            </p:cNvCxnSpPr>
            <p:nvPr/>
          </p:nvCxnSpPr>
          <p:spPr>
            <a:xfrm rot="5400000" flipH="1">
              <a:off x="1757548" y="4028409"/>
              <a:ext cx="526200" cy="129300"/>
            </a:xfrm>
            <a:prstGeom prst="curvedConnector4">
              <a:avLst>
                <a:gd name="adj1" fmla="val 10846"/>
                <a:gd name="adj2" fmla="val 132485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5" name="Shape 395">
              <a:extLst>
                <a:ext uri="{FF2B5EF4-FFF2-40B4-BE49-F238E27FC236}">
                  <a16:creationId xmlns:a16="http://schemas.microsoft.com/office/drawing/2014/main" id="{0D92ABE6-8DB3-464D-A90D-5674A5A4B246}"/>
                </a:ext>
              </a:extLst>
            </p:cNvPr>
            <p:cNvCxnSpPr>
              <a:stCxn id="16" idx="2"/>
              <a:endCxn id="15" idx="2"/>
            </p:cNvCxnSpPr>
            <p:nvPr/>
          </p:nvCxnSpPr>
          <p:spPr>
            <a:xfrm rot="10800000" flipH="1">
              <a:off x="1955998" y="3315165"/>
              <a:ext cx="762000" cy="514555"/>
            </a:xfrm>
            <a:prstGeom prst="curvedConnector3">
              <a:avLst>
                <a:gd name="adj1" fmla="val -3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6" name="Shape 396">
              <a:extLst>
                <a:ext uri="{FF2B5EF4-FFF2-40B4-BE49-F238E27FC236}">
                  <a16:creationId xmlns:a16="http://schemas.microsoft.com/office/drawing/2014/main" id="{C6C5F32B-1EC5-044D-983C-893882DB9688}"/>
                </a:ext>
              </a:extLst>
            </p:cNvPr>
            <p:cNvCxnSpPr>
              <a:stCxn id="15" idx="2"/>
              <a:endCxn id="13" idx="2"/>
            </p:cNvCxnSpPr>
            <p:nvPr/>
          </p:nvCxnSpPr>
          <p:spPr>
            <a:xfrm rot="10800000">
              <a:off x="2336998" y="2743436"/>
              <a:ext cx="381000" cy="571729"/>
            </a:xfrm>
            <a:prstGeom prst="curvedConnector3">
              <a:avLst>
                <a:gd name="adj1" fmla="val 16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37" name="Shape 397">
              <a:extLst>
                <a:ext uri="{FF2B5EF4-FFF2-40B4-BE49-F238E27FC236}">
                  <a16:creationId xmlns:a16="http://schemas.microsoft.com/office/drawing/2014/main" id="{932F5D8B-B6FE-A84C-961C-BCC2268E1CC6}"/>
                </a:ext>
              </a:extLst>
            </p:cNvPr>
            <p:cNvCxnSpPr>
              <a:stCxn id="13" idx="2"/>
              <a:endCxn id="12" idx="2"/>
            </p:cNvCxnSpPr>
            <p:nvPr/>
          </p:nvCxnSpPr>
          <p:spPr>
            <a:xfrm rot="10800000" flipH="1">
              <a:off x="2336998" y="2343225"/>
              <a:ext cx="381000" cy="400210"/>
            </a:xfrm>
            <a:prstGeom prst="curvedConnector3">
              <a:avLst>
                <a:gd name="adj1" fmla="val -6000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grpSp>
        <p:nvGrpSpPr>
          <p:cNvPr id="38" name="Shape 398">
            <a:extLst>
              <a:ext uri="{FF2B5EF4-FFF2-40B4-BE49-F238E27FC236}">
                <a16:creationId xmlns:a16="http://schemas.microsoft.com/office/drawing/2014/main" id="{45EBD343-11AE-EC48-AFC9-B97E809C26AF}"/>
              </a:ext>
            </a:extLst>
          </p:cNvPr>
          <p:cNvGrpSpPr/>
          <p:nvPr/>
        </p:nvGrpSpPr>
        <p:grpSpPr>
          <a:xfrm>
            <a:off x="5818828" y="2362491"/>
            <a:ext cx="12700" cy="2293065"/>
            <a:chOff x="5493044" y="1749578"/>
            <a:chExt cx="12700" cy="2293065"/>
          </a:xfrm>
        </p:grpSpPr>
        <p:cxnSp>
          <p:nvCxnSpPr>
            <p:cNvPr id="39" name="Shape 399">
              <a:extLst>
                <a:ext uri="{FF2B5EF4-FFF2-40B4-BE49-F238E27FC236}">
                  <a16:creationId xmlns:a16="http://schemas.microsoft.com/office/drawing/2014/main" id="{8BC12304-9C0B-E841-994B-32FF1E2A77A4}"/>
                </a:ext>
              </a:extLst>
            </p:cNvPr>
            <p:cNvCxnSpPr>
              <a:stCxn id="44" idx="2"/>
              <a:endCxn id="45" idx="2"/>
            </p:cNvCxnSpPr>
            <p:nvPr/>
          </p:nvCxnSpPr>
          <p:spPr>
            <a:xfrm rot="10800000" flipV="1">
              <a:off x="5493044" y="1749578"/>
              <a:ext cx="12700" cy="486407"/>
            </a:xfrm>
            <a:prstGeom prst="curvedConnector3">
              <a:avLst>
                <a:gd name="adj1" fmla="val 1800000"/>
              </a:avLst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stealth" w="lg" len="lg"/>
              <a:tailEnd type="none" w="lg" len="lg"/>
            </a:ln>
          </p:spPr>
        </p:cxnSp>
        <p:cxnSp>
          <p:nvCxnSpPr>
            <p:cNvPr id="40" name="Shape 402">
              <a:extLst>
                <a:ext uri="{FF2B5EF4-FFF2-40B4-BE49-F238E27FC236}">
                  <a16:creationId xmlns:a16="http://schemas.microsoft.com/office/drawing/2014/main" id="{617E6A03-0DED-484F-96B8-E91E6D7FDA12}"/>
                </a:ext>
              </a:extLst>
            </p:cNvPr>
            <p:cNvCxnSpPr>
              <a:stCxn id="45" idx="2"/>
              <a:endCxn id="48" idx="2"/>
            </p:cNvCxnSpPr>
            <p:nvPr/>
          </p:nvCxnSpPr>
          <p:spPr>
            <a:xfrm rot="10800000" flipV="1">
              <a:off x="5493044" y="2235985"/>
              <a:ext cx="12700" cy="1111789"/>
            </a:xfrm>
            <a:prstGeom prst="curvedConnector3">
              <a:avLst>
                <a:gd name="adj1" fmla="val 1800000"/>
              </a:avLst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stealth" w="lg" len="lg"/>
              <a:tailEnd type="none" w="lg" len="lg"/>
            </a:ln>
          </p:spPr>
        </p:cxnSp>
        <p:cxnSp>
          <p:nvCxnSpPr>
            <p:cNvPr id="41" name="Shape 404">
              <a:extLst>
                <a:ext uri="{FF2B5EF4-FFF2-40B4-BE49-F238E27FC236}">
                  <a16:creationId xmlns:a16="http://schemas.microsoft.com/office/drawing/2014/main" id="{7F1B977F-97E5-1146-A2DB-1183221D14EB}"/>
                </a:ext>
              </a:extLst>
            </p:cNvPr>
            <p:cNvCxnSpPr>
              <a:stCxn id="48" idx="2"/>
              <a:endCxn id="47" idx="2"/>
            </p:cNvCxnSpPr>
            <p:nvPr/>
          </p:nvCxnSpPr>
          <p:spPr>
            <a:xfrm rot="10800000" flipV="1">
              <a:off x="5493044" y="3347775"/>
              <a:ext cx="12700" cy="694868"/>
            </a:xfrm>
            <a:prstGeom prst="curvedConnector3">
              <a:avLst>
                <a:gd name="adj1" fmla="val 1800000"/>
              </a:avLst>
            </a:prstGeom>
            <a:noFill/>
            <a:ln w="19050" cap="flat" cmpd="sng">
              <a:solidFill>
                <a:srgbClr val="FF0000"/>
              </a:solidFill>
              <a:prstDash val="dot"/>
              <a:round/>
              <a:headEnd type="stealth" w="lg" len="lg"/>
              <a:tailEnd type="none" w="lg" len="lg"/>
            </a:ln>
          </p:spPr>
        </p:cxnSp>
      </p:grpSp>
      <p:grpSp>
        <p:nvGrpSpPr>
          <p:cNvPr id="42" name="Shape 406">
            <a:extLst>
              <a:ext uri="{FF2B5EF4-FFF2-40B4-BE49-F238E27FC236}">
                <a16:creationId xmlns:a16="http://schemas.microsoft.com/office/drawing/2014/main" id="{42726EEC-C1EF-CC45-8BE7-B74BBCBA9DE8}"/>
              </a:ext>
            </a:extLst>
          </p:cNvPr>
          <p:cNvGrpSpPr/>
          <p:nvPr/>
        </p:nvGrpSpPr>
        <p:grpSpPr>
          <a:xfrm>
            <a:off x="4440105" y="1709930"/>
            <a:ext cx="3067135" cy="3691200"/>
            <a:chOff x="2973377" y="1077775"/>
            <a:chExt cx="3067135" cy="3691200"/>
          </a:xfrm>
        </p:grpSpPr>
        <p:sp>
          <p:nvSpPr>
            <p:cNvPr id="43" name="Shape 407">
              <a:extLst>
                <a:ext uri="{FF2B5EF4-FFF2-40B4-BE49-F238E27FC236}">
                  <a16:creationId xmlns:a16="http://schemas.microsoft.com/office/drawing/2014/main" id="{071596E4-E657-BC4F-AFE3-69F04C313871}"/>
                </a:ext>
              </a:extLst>
            </p:cNvPr>
            <p:cNvSpPr/>
            <p:nvPr/>
          </p:nvSpPr>
          <p:spPr>
            <a:xfrm>
              <a:off x="2973377" y="1077775"/>
              <a:ext cx="3067135" cy="3691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 dirty="0">
                  <a:latin typeface="Avenir Next Condensed Medium" panose="020B0506020202020204" pitchFamily="34" charset="0"/>
                </a:rPr>
                <a:t>Analyze Data Flow</a:t>
              </a:r>
              <a:endParaRPr sz="1800" i="1" dirty="0">
                <a:latin typeface="Avenir Next Condensed Medium" panose="020B0506020202020204" pitchFamily="34" charset="0"/>
              </a:endParaRPr>
            </a:p>
          </p:txBody>
        </p:sp>
        <p:sp>
          <p:nvSpPr>
            <p:cNvPr id="44" name="Shape 400">
              <a:extLst>
                <a:ext uri="{FF2B5EF4-FFF2-40B4-BE49-F238E27FC236}">
                  <a16:creationId xmlns:a16="http://schemas.microsoft.com/office/drawing/2014/main" id="{E1E5C633-AB16-8C4D-BC56-85D0FAA097B0}"/>
                </a:ext>
              </a:extLst>
            </p:cNvPr>
            <p:cNvSpPr/>
            <p:nvPr/>
          </p:nvSpPr>
          <p:spPr>
            <a:xfrm>
              <a:off x="4352100" y="1624287"/>
              <a:ext cx="281700" cy="21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S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45" name="Shape 401">
              <a:extLst>
                <a:ext uri="{FF2B5EF4-FFF2-40B4-BE49-F238E27FC236}">
                  <a16:creationId xmlns:a16="http://schemas.microsoft.com/office/drawing/2014/main" id="{2174C6A2-E782-9F44-A161-D647C86D1D68}"/>
                </a:ext>
              </a:extLst>
            </p:cNvPr>
            <p:cNvSpPr/>
            <p:nvPr/>
          </p:nvSpPr>
          <p:spPr>
            <a:xfrm>
              <a:off x="4352100" y="2110694"/>
              <a:ext cx="281700" cy="21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6" name="Shape 408">
              <a:extLst>
                <a:ext uri="{FF2B5EF4-FFF2-40B4-BE49-F238E27FC236}">
                  <a16:creationId xmlns:a16="http://schemas.microsoft.com/office/drawing/2014/main" id="{1085EFDC-3343-1246-93E8-679C170964F1}"/>
                </a:ext>
              </a:extLst>
            </p:cNvPr>
            <p:cNvSpPr/>
            <p:nvPr/>
          </p:nvSpPr>
          <p:spPr>
            <a:xfrm>
              <a:off x="4352100" y="2666589"/>
              <a:ext cx="281700" cy="21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</a:t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47" name="Shape 405">
              <a:extLst>
                <a:ext uri="{FF2B5EF4-FFF2-40B4-BE49-F238E27FC236}">
                  <a16:creationId xmlns:a16="http://schemas.microsoft.com/office/drawing/2014/main" id="{401BD579-A672-C44B-A7A2-A2A4DA9A211E}"/>
                </a:ext>
              </a:extLst>
            </p:cNvPr>
            <p:cNvSpPr/>
            <p:nvPr/>
          </p:nvSpPr>
          <p:spPr>
            <a:xfrm>
              <a:off x="4352100" y="3917351"/>
              <a:ext cx="281700" cy="2121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/>
                <a:t>X</a:t>
              </a:r>
              <a:endParaRPr dirty="0">
                <a:solidFill>
                  <a:srgbClr val="FF0000"/>
                </a:solidFill>
              </a:endParaRPr>
            </a:p>
          </p:txBody>
        </p:sp>
        <p:sp>
          <p:nvSpPr>
            <p:cNvPr id="48" name="Shape 403">
              <a:extLst>
                <a:ext uri="{FF2B5EF4-FFF2-40B4-BE49-F238E27FC236}">
                  <a16:creationId xmlns:a16="http://schemas.microsoft.com/office/drawing/2014/main" id="{6CD7D082-D0EF-2C4F-B8D4-5D209586244E}"/>
                </a:ext>
              </a:extLst>
            </p:cNvPr>
            <p:cNvSpPr/>
            <p:nvPr/>
          </p:nvSpPr>
          <p:spPr>
            <a:xfrm>
              <a:off x="4352100" y="3222483"/>
              <a:ext cx="281700" cy="212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>
                <a:solidFill>
                  <a:srgbClr val="FF0000"/>
                </a:solidFill>
              </a:endParaRPr>
            </a:p>
          </p:txBody>
        </p:sp>
        <p:cxnSp>
          <p:nvCxnSpPr>
            <p:cNvPr id="49" name="Shape 409">
              <a:extLst>
                <a:ext uri="{FF2B5EF4-FFF2-40B4-BE49-F238E27FC236}">
                  <a16:creationId xmlns:a16="http://schemas.microsoft.com/office/drawing/2014/main" id="{84F98E61-2F32-5A4E-8F4B-0BAF172D4B47}"/>
                </a:ext>
              </a:extLst>
            </p:cNvPr>
            <p:cNvCxnSpPr>
              <a:stCxn id="44" idx="4"/>
              <a:endCxn id="45" idx="0"/>
            </p:cNvCxnSpPr>
            <p:nvPr/>
          </p:nvCxnSpPr>
          <p:spPr>
            <a:xfrm rot="16200000" flipH="1">
              <a:off x="4356150" y="1973187"/>
              <a:ext cx="274200" cy="600"/>
            </a:xfrm>
            <a:prstGeom prst="curvedConnector3">
              <a:avLst>
                <a:gd name="adj1" fmla="val 50020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lg" len="lg"/>
              <a:tailEnd type="none" w="lg" len="lg"/>
            </a:ln>
          </p:spPr>
        </p:cxnSp>
        <p:cxnSp>
          <p:nvCxnSpPr>
            <p:cNvPr id="50" name="Shape 410">
              <a:extLst>
                <a:ext uri="{FF2B5EF4-FFF2-40B4-BE49-F238E27FC236}">
                  <a16:creationId xmlns:a16="http://schemas.microsoft.com/office/drawing/2014/main" id="{B35348B7-9F91-364C-9C0B-DCB03D68C351}"/>
                </a:ext>
              </a:extLst>
            </p:cNvPr>
            <p:cNvCxnSpPr>
              <a:stCxn id="45" idx="4"/>
              <a:endCxn id="46" idx="0"/>
            </p:cNvCxnSpPr>
            <p:nvPr/>
          </p:nvCxnSpPr>
          <p:spPr>
            <a:xfrm rot="16200000" flipH="1">
              <a:off x="4321350" y="2494394"/>
              <a:ext cx="343800" cy="600"/>
            </a:xfrm>
            <a:prstGeom prst="curvedConnector3">
              <a:avLst>
                <a:gd name="adj1" fmla="val 49999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lg" len="lg"/>
              <a:tailEnd type="none" w="lg" len="lg"/>
            </a:ln>
          </p:spPr>
        </p:cxnSp>
        <p:cxnSp>
          <p:nvCxnSpPr>
            <p:cNvPr id="51" name="Shape 411">
              <a:extLst>
                <a:ext uri="{FF2B5EF4-FFF2-40B4-BE49-F238E27FC236}">
                  <a16:creationId xmlns:a16="http://schemas.microsoft.com/office/drawing/2014/main" id="{8779C2BF-EEAB-494F-B2DA-78B36155A70D}"/>
                </a:ext>
              </a:extLst>
            </p:cNvPr>
            <p:cNvCxnSpPr>
              <a:stCxn id="46" idx="4"/>
              <a:endCxn id="48" idx="0"/>
            </p:cNvCxnSpPr>
            <p:nvPr/>
          </p:nvCxnSpPr>
          <p:spPr>
            <a:xfrm rot="16200000" flipH="1">
              <a:off x="4321350" y="3050289"/>
              <a:ext cx="343800" cy="600"/>
            </a:xfrm>
            <a:prstGeom prst="curvedConnector3">
              <a:avLst>
                <a:gd name="adj1" fmla="val 49999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lg" len="lg"/>
              <a:tailEnd type="none" w="lg" len="lg"/>
            </a:ln>
          </p:spPr>
        </p:cxnSp>
        <p:cxnSp>
          <p:nvCxnSpPr>
            <p:cNvPr id="52" name="Shape 412">
              <a:extLst>
                <a:ext uri="{FF2B5EF4-FFF2-40B4-BE49-F238E27FC236}">
                  <a16:creationId xmlns:a16="http://schemas.microsoft.com/office/drawing/2014/main" id="{9B8A3D39-8E1A-FD45-B85F-8862ABAE310F}"/>
                </a:ext>
              </a:extLst>
            </p:cNvPr>
            <p:cNvCxnSpPr>
              <a:stCxn id="48" idx="4"/>
              <a:endCxn id="47" idx="0"/>
            </p:cNvCxnSpPr>
            <p:nvPr/>
          </p:nvCxnSpPr>
          <p:spPr>
            <a:xfrm rot="16200000" flipH="1">
              <a:off x="4251900" y="3675633"/>
              <a:ext cx="482700" cy="600"/>
            </a:xfrm>
            <a:prstGeom prst="curvedConnector3">
              <a:avLst>
                <a:gd name="adj1" fmla="val 50007"/>
              </a:avLst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triangle" w="lg" len="lg"/>
              <a:tailEnd type="none" w="lg" len="lg"/>
            </a:ln>
          </p:spPr>
        </p:cxnSp>
        <p:grpSp>
          <p:nvGrpSpPr>
            <p:cNvPr id="53" name="Shape 413">
              <a:extLst>
                <a:ext uri="{FF2B5EF4-FFF2-40B4-BE49-F238E27FC236}">
                  <a16:creationId xmlns:a16="http://schemas.microsoft.com/office/drawing/2014/main" id="{B1922D3D-2263-D342-84F8-8F7DB22CDD95}"/>
                </a:ext>
              </a:extLst>
            </p:cNvPr>
            <p:cNvGrpSpPr/>
            <p:nvPr/>
          </p:nvGrpSpPr>
          <p:grpSpPr>
            <a:xfrm>
              <a:off x="3133086" y="4183076"/>
              <a:ext cx="1816232" cy="232500"/>
              <a:chOff x="3209286" y="4792676"/>
              <a:chExt cx="1816232" cy="232500"/>
            </a:xfrm>
          </p:grpSpPr>
          <p:cxnSp>
            <p:nvCxnSpPr>
              <p:cNvPr id="58" name="Shape 414">
                <a:extLst>
                  <a:ext uri="{FF2B5EF4-FFF2-40B4-BE49-F238E27FC236}">
                    <a16:creationId xmlns:a16="http://schemas.microsoft.com/office/drawing/2014/main" id="{077E6278-0676-7A44-9168-094D4ADEDD25}"/>
                  </a:ext>
                </a:extLst>
              </p:cNvPr>
              <p:cNvCxnSpPr/>
              <p:nvPr/>
            </p:nvCxnSpPr>
            <p:spPr>
              <a:xfrm>
                <a:off x="3209286" y="4979601"/>
                <a:ext cx="594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59" name="Shape 415">
                <a:extLst>
                  <a:ext uri="{FF2B5EF4-FFF2-40B4-BE49-F238E27FC236}">
                    <a16:creationId xmlns:a16="http://schemas.microsoft.com/office/drawing/2014/main" id="{0354A689-2F95-9247-9E02-30116A606D00}"/>
                  </a:ext>
                </a:extLst>
              </p:cNvPr>
              <p:cNvSpPr txBox="1"/>
              <p:nvPr/>
            </p:nvSpPr>
            <p:spPr>
              <a:xfrm>
                <a:off x="3737018" y="4792676"/>
                <a:ext cx="1288500" cy="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Hans" sz="1200" dirty="0"/>
                  <a:t>Execution</a:t>
                </a:r>
                <a:r>
                  <a:rPr lang="en" sz="1200" dirty="0"/>
                  <a:t> Flow</a:t>
                </a:r>
                <a:endParaRPr sz="1200" dirty="0"/>
              </a:p>
            </p:txBody>
          </p:sp>
        </p:grpSp>
        <p:grpSp>
          <p:nvGrpSpPr>
            <p:cNvPr id="54" name="Shape 416">
              <a:extLst>
                <a:ext uri="{FF2B5EF4-FFF2-40B4-BE49-F238E27FC236}">
                  <a16:creationId xmlns:a16="http://schemas.microsoft.com/office/drawing/2014/main" id="{5F8CA940-4E16-0648-AE91-027623281FDC}"/>
                </a:ext>
              </a:extLst>
            </p:cNvPr>
            <p:cNvGrpSpPr/>
            <p:nvPr/>
          </p:nvGrpSpPr>
          <p:grpSpPr>
            <a:xfrm>
              <a:off x="3133086" y="4411676"/>
              <a:ext cx="1816232" cy="232500"/>
              <a:chOff x="3209286" y="4792676"/>
              <a:chExt cx="1816232" cy="232500"/>
            </a:xfrm>
          </p:grpSpPr>
          <p:cxnSp>
            <p:nvCxnSpPr>
              <p:cNvPr id="56" name="Shape 417">
                <a:extLst>
                  <a:ext uri="{FF2B5EF4-FFF2-40B4-BE49-F238E27FC236}">
                    <a16:creationId xmlns:a16="http://schemas.microsoft.com/office/drawing/2014/main" id="{DE9F9AB9-67E6-014E-9797-705F004FAF3F}"/>
                  </a:ext>
                </a:extLst>
              </p:cNvPr>
              <p:cNvCxnSpPr/>
              <p:nvPr/>
            </p:nvCxnSpPr>
            <p:spPr>
              <a:xfrm>
                <a:off x="3209286" y="4979601"/>
                <a:ext cx="5940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0000"/>
                </a:solidFill>
                <a:prstDash val="dot"/>
                <a:round/>
                <a:headEnd type="none" w="lg" len="lg"/>
                <a:tailEnd type="stealth" w="lg" len="lg"/>
              </a:ln>
            </p:spPr>
          </p:cxnSp>
          <p:sp>
            <p:nvSpPr>
              <p:cNvPr id="57" name="Shape 418">
                <a:extLst>
                  <a:ext uri="{FF2B5EF4-FFF2-40B4-BE49-F238E27FC236}">
                    <a16:creationId xmlns:a16="http://schemas.microsoft.com/office/drawing/2014/main" id="{4BB95EC7-F9D1-F646-8149-2A28CA52B3AA}"/>
                  </a:ext>
                </a:extLst>
              </p:cNvPr>
              <p:cNvSpPr txBox="1"/>
              <p:nvPr/>
            </p:nvSpPr>
            <p:spPr>
              <a:xfrm>
                <a:off x="3737018" y="4792676"/>
                <a:ext cx="1288500" cy="23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/>
                  <a:t>Data Flow</a:t>
                </a:r>
                <a:endParaRPr sz="1200" dirty="0"/>
              </a:p>
            </p:txBody>
          </p:sp>
        </p:grpSp>
        <p:sp>
          <p:nvSpPr>
            <p:cNvPr id="55" name="Shape 419">
              <a:extLst>
                <a:ext uri="{FF2B5EF4-FFF2-40B4-BE49-F238E27FC236}">
                  <a16:creationId xmlns:a16="http://schemas.microsoft.com/office/drawing/2014/main" id="{B5353D23-7B0C-2F44-B81E-ABEE8A240C26}"/>
                </a:ext>
              </a:extLst>
            </p:cNvPr>
            <p:cNvSpPr txBox="1"/>
            <p:nvPr/>
          </p:nvSpPr>
          <p:spPr>
            <a:xfrm>
              <a:off x="4656901" y="3857825"/>
              <a:ext cx="1119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Core Dump</a:t>
              </a:r>
              <a:endParaRPr sz="12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3505D80-3E2E-A244-90E8-0F50C860D7F3}"/>
              </a:ext>
            </a:extLst>
          </p:cNvPr>
          <p:cNvGrpSpPr/>
          <p:nvPr/>
        </p:nvGrpSpPr>
        <p:grpSpPr>
          <a:xfrm>
            <a:off x="7934687" y="1690688"/>
            <a:ext cx="3067135" cy="3727481"/>
            <a:chOff x="6123374" y="1041494"/>
            <a:chExt cx="3067135" cy="3727481"/>
          </a:xfrm>
        </p:grpSpPr>
        <p:grpSp>
          <p:nvGrpSpPr>
            <p:cNvPr id="61" name="Shape 383">
              <a:extLst>
                <a:ext uri="{FF2B5EF4-FFF2-40B4-BE49-F238E27FC236}">
                  <a16:creationId xmlns:a16="http://schemas.microsoft.com/office/drawing/2014/main" id="{A1B66F0E-7C8E-D445-9782-8099C77BA543}"/>
                </a:ext>
              </a:extLst>
            </p:cNvPr>
            <p:cNvGrpSpPr/>
            <p:nvPr/>
          </p:nvGrpSpPr>
          <p:grpSpPr>
            <a:xfrm>
              <a:off x="6123374" y="1041494"/>
              <a:ext cx="3067135" cy="3727481"/>
              <a:chOff x="6123374" y="1041494"/>
              <a:chExt cx="3067135" cy="3727481"/>
            </a:xfrm>
          </p:grpSpPr>
          <p:sp>
            <p:nvSpPr>
              <p:cNvPr id="63" name="Shape 384">
                <a:extLst>
                  <a:ext uri="{FF2B5EF4-FFF2-40B4-BE49-F238E27FC236}">
                    <a16:creationId xmlns:a16="http://schemas.microsoft.com/office/drawing/2014/main" id="{99BCF1BF-F05A-404E-9753-6BB9632A4F33}"/>
                  </a:ext>
                </a:extLst>
              </p:cNvPr>
              <p:cNvSpPr/>
              <p:nvPr/>
            </p:nvSpPr>
            <p:spPr>
              <a:xfrm>
                <a:off x="6123374" y="1041494"/>
                <a:ext cx="3067135" cy="3727481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Hans" sz="1800" i="1" dirty="0">
                    <a:latin typeface="Avenir Next Condensed Medium" panose="020B0506020202020204" pitchFamily="34" charset="0"/>
                  </a:rPr>
                  <a:t>Locate</a:t>
                </a:r>
                <a:r>
                  <a:rPr lang="zh-Hans" altLang="en-US" sz="1800" i="1" dirty="0">
                    <a:latin typeface="Avenir Next Condensed Medium" panose="020B0506020202020204" pitchFamily="34" charset="0"/>
                  </a:rPr>
                  <a:t> </a:t>
                </a:r>
                <a:r>
                  <a:rPr lang="en-US" altLang="zh-Hans" sz="1800" i="1" dirty="0">
                    <a:latin typeface="Avenir Next Condensed Medium" panose="020B0506020202020204" pitchFamily="34" charset="0"/>
                  </a:rPr>
                  <a:t>Vulnerability</a:t>
                </a:r>
                <a:endParaRPr sz="1800" i="1" dirty="0">
                  <a:latin typeface="Avenir Next Condensed Medium" panose="020B0506020202020204" pitchFamily="34" charset="0"/>
                </a:endParaRPr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/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/>
              </a:p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/>
              </a:p>
            </p:txBody>
          </p:sp>
          <p:grpSp>
            <p:nvGrpSpPr>
              <p:cNvPr id="64" name="Shape 385">
                <a:extLst>
                  <a:ext uri="{FF2B5EF4-FFF2-40B4-BE49-F238E27FC236}">
                    <a16:creationId xmlns:a16="http://schemas.microsoft.com/office/drawing/2014/main" id="{902F570A-CA99-A140-A210-D02D232BF59A}"/>
                  </a:ext>
                </a:extLst>
              </p:cNvPr>
              <p:cNvGrpSpPr/>
              <p:nvPr/>
            </p:nvGrpSpPr>
            <p:grpSpPr>
              <a:xfrm>
                <a:off x="6391386" y="2792868"/>
                <a:ext cx="2186700" cy="311100"/>
                <a:chOff x="6467586" y="2564268"/>
                <a:chExt cx="2186700" cy="311100"/>
              </a:xfrm>
            </p:grpSpPr>
            <p:sp>
              <p:nvSpPr>
                <p:cNvPr id="65" name="Shape 386">
                  <a:extLst>
                    <a:ext uri="{FF2B5EF4-FFF2-40B4-BE49-F238E27FC236}">
                      <a16:creationId xmlns:a16="http://schemas.microsoft.com/office/drawing/2014/main" id="{C35769E9-6C62-D942-A1FB-46FF6E124D7E}"/>
                    </a:ext>
                  </a:extLst>
                </p:cNvPr>
                <p:cNvSpPr/>
                <p:nvPr/>
              </p:nvSpPr>
              <p:spPr>
                <a:xfrm>
                  <a:off x="6467586" y="2616047"/>
                  <a:ext cx="281700" cy="2133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1</a:t>
                  </a:r>
                  <a:endParaRPr/>
                </a:p>
              </p:txBody>
            </p:sp>
            <p:sp>
              <p:nvSpPr>
                <p:cNvPr id="66" name="Shape 387">
                  <a:extLst>
                    <a:ext uri="{FF2B5EF4-FFF2-40B4-BE49-F238E27FC236}">
                      <a16:creationId xmlns:a16="http://schemas.microsoft.com/office/drawing/2014/main" id="{29AEB2E1-9E06-3D4A-962B-64573B2C9C3D}"/>
                    </a:ext>
                  </a:extLst>
                </p:cNvPr>
                <p:cNvSpPr/>
                <p:nvPr/>
              </p:nvSpPr>
              <p:spPr>
                <a:xfrm>
                  <a:off x="7458186" y="2616047"/>
                  <a:ext cx="281700" cy="2133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/>
                    <a:t>3</a:t>
                  </a:r>
                  <a:endParaRPr/>
                </a:p>
              </p:txBody>
            </p:sp>
            <p:sp>
              <p:nvSpPr>
                <p:cNvPr id="67" name="Shape 388">
                  <a:extLst>
                    <a:ext uri="{FF2B5EF4-FFF2-40B4-BE49-F238E27FC236}">
                      <a16:creationId xmlns:a16="http://schemas.microsoft.com/office/drawing/2014/main" id="{D96D25FB-4F08-C848-AD31-FF044E24B3C0}"/>
                    </a:ext>
                  </a:extLst>
                </p:cNvPr>
                <p:cNvSpPr/>
                <p:nvPr/>
              </p:nvSpPr>
              <p:spPr>
                <a:xfrm>
                  <a:off x="8372586" y="2616047"/>
                  <a:ext cx="281700" cy="2133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dirty="0"/>
                    <a:t>X</a:t>
                  </a:r>
                  <a:endParaRPr sz="1400" dirty="0"/>
                </a:p>
              </p:txBody>
            </p:sp>
            <p:cxnSp>
              <p:nvCxnSpPr>
                <p:cNvPr id="68" name="Shape 389">
                  <a:extLst>
                    <a:ext uri="{FF2B5EF4-FFF2-40B4-BE49-F238E27FC236}">
                      <a16:creationId xmlns:a16="http://schemas.microsoft.com/office/drawing/2014/main" id="{293E29FC-F370-4941-89C3-E44FD1046787}"/>
                    </a:ext>
                  </a:extLst>
                </p:cNvPr>
                <p:cNvCxnSpPr>
                  <a:stCxn id="65" idx="6"/>
                  <a:endCxn id="66" idx="2"/>
                </p:cNvCxnSpPr>
                <p:nvPr/>
              </p:nvCxnSpPr>
              <p:spPr>
                <a:xfrm>
                  <a:off x="6749286" y="2722697"/>
                  <a:ext cx="708900" cy="6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FF0000"/>
                  </a:solidFill>
                  <a:prstDash val="dot"/>
                  <a:round/>
                  <a:headEnd type="stealth" w="lg" len="lg"/>
                  <a:tailEnd type="none" w="lg" len="lg"/>
                </a:ln>
              </p:spPr>
            </p:cxnSp>
            <p:cxnSp>
              <p:nvCxnSpPr>
                <p:cNvPr id="69" name="Shape 390">
                  <a:extLst>
                    <a:ext uri="{FF2B5EF4-FFF2-40B4-BE49-F238E27FC236}">
                      <a16:creationId xmlns:a16="http://schemas.microsoft.com/office/drawing/2014/main" id="{0AD49A55-3365-574B-8DAA-F14C4037FD76}"/>
                    </a:ext>
                  </a:extLst>
                </p:cNvPr>
                <p:cNvCxnSpPr>
                  <a:stCxn id="66" idx="6"/>
                  <a:endCxn id="67" idx="2"/>
                </p:cNvCxnSpPr>
                <p:nvPr/>
              </p:nvCxnSpPr>
              <p:spPr>
                <a:xfrm>
                  <a:off x="7739886" y="2722697"/>
                  <a:ext cx="632700" cy="600"/>
                </a:xfrm>
                <a:prstGeom prst="curved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FF0000"/>
                  </a:solidFill>
                  <a:prstDash val="dot"/>
                  <a:round/>
                  <a:headEnd type="stealth" w="lg" len="lg"/>
                  <a:tailEnd type="none" w="lg" len="lg"/>
                </a:ln>
              </p:spPr>
            </p:cxnSp>
            <p:sp>
              <p:nvSpPr>
                <p:cNvPr id="70" name="Shape 391">
                  <a:extLst>
                    <a:ext uri="{FF2B5EF4-FFF2-40B4-BE49-F238E27FC236}">
                      <a16:creationId xmlns:a16="http://schemas.microsoft.com/office/drawing/2014/main" id="{4FC77582-A92C-1643-85DE-83827689EEDE}"/>
                    </a:ext>
                  </a:extLst>
                </p:cNvPr>
                <p:cNvSpPr/>
                <p:nvPr/>
              </p:nvSpPr>
              <p:spPr>
                <a:xfrm>
                  <a:off x="6989536" y="2564268"/>
                  <a:ext cx="281700" cy="311100"/>
                </a:xfrm>
                <a:prstGeom prst="mathMultiply">
                  <a:avLst>
                    <a:gd name="adj1" fmla="val 23520"/>
                  </a:avLst>
                </a:prstGeom>
                <a:solidFill>
                  <a:srgbClr val="FF0000"/>
                </a:solidFill>
                <a:ln w="9525" cap="flat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62" name="Shape 419">
              <a:extLst>
                <a:ext uri="{FF2B5EF4-FFF2-40B4-BE49-F238E27FC236}">
                  <a16:creationId xmlns:a16="http://schemas.microsoft.com/office/drawing/2014/main" id="{5EF18176-11FA-5442-8307-AA03B98092EC}"/>
                </a:ext>
              </a:extLst>
            </p:cNvPr>
            <p:cNvSpPr txBox="1"/>
            <p:nvPr/>
          </p:nvSpPr>
          <p:spPr>
            <a:xfrm>
              <a:off x="7927284" y="3016756"/>
              <a:ext cx="1119900" cy="19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Core Dump</a:t>
              </a:r>
              <a:endParaRPr sz="1200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2AD93B93-77F6-E944-B44B-12A915388E50}"/>
              </a:ext>
            </a:extLst>
          </p:cNvPr>
          <p:cNvSpPr txBox="1"/>
          <p:nvPr/>
        </p:nvSpPr>
        <p:spPr>
          <a:xfrm>
            <a:off x="2203993" y="5545143"/>
            <a:ext cx="5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(1)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24F6AE1-2849-F74B-B5F3-FB8AB5B14B7A}"/>
              </a:ext>
            </a:extLst>
          </p:cNvPr>
          <p:cNvSpPr txBox="1"/>
          <p:nvPr/>
        </p:nvSpPr>
        <p:spPr>
          <a:xfrm>
            <a:off x="5702359" y="5545143"/>
            <a:ext cx="5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(2)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D29E734-5694-0644-92FC-C04ABD340B15}"/>
              </a:ext>
            </a:extLst>
          </p:cNvPr>
          <p:cNvSpPr txBox="1"/>
          <p:nvPr/>
        </p:nvSpPr>
        <p:spPr>
          <a:xfrm>
            <a:off x="9248723" y="5545143"/>
            <a:ext cx="54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venir Next Condensed Demi Bold" panose="020B0506020202020204" pitchFamily="34" charset="0"/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6472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07624" cy="1325563"/>
          </a:xfrm>
        </p:spPr>
        <p:txBody>
          <a:bodyPr/>
          <a:lstStyle/>
          <a:p>
            <a:r>
              <a:rPr lang="en-US" altLang="zh-CN" dirty="0">
                <a:latin typeface="Avenir Next Condensed" panose="020B0506020202020204" pitchFamily="34" charset="0"/>
              </a:rPr>
              <a:t>Limitation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of </a:t>
            </a:r>
            <a:r>
              <a:rPr lang="en-US" altLang="zh-CN" dirty="0" err="1">
                <a:latin typeface="Avenir Next Condensed" panose="020B0506020202020204" pitchFamily="34" charset="0"/>
              </a:rPr>
              <a:t>Credal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8D1330-5045-4641-83A8-D40599F773A9}"/>
              </a:ext>
            </a:extLst>
          </p:cNvPr>
          <p:cNvSpPr txBox="1"/>
          <p:nvPr/>
        </p:nvSpPr>
        <p:spPr>
          <a:xfrm>
            <a:off x="938784" y="1804416"/>
            <a:ext cx="87660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Hans" sz="2800" i="1" dirty="0">
                <a:ea typeface="Calibri"/>
                <a:cs typeface="Calibri"/>
                <a:sym typeface="Calibri"/>
              </a:rPr>
              <a:t>CREDAL requires the availability of source code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altLang="zh-Hans" sz="2800" i="1" dirty="0">
              <a:ea typeface="Calibri"/>
              <a:cs typeface="Calibri"/>
              <a:sym typeface="Calibri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Hans" sz="2800" i="1" dirty="0">
                <a:ea typeface="Calibri"/>
                <a:cs typeface="Calibri"/>
                <a:sym typeface="Calibri"/>
              </a:rPr>
              <a:t>Attackers may actively prevent the</a:t>
            </a:r>
            <a:r>
              <a:rPr lang="zh-CN" altLang="en-US" sz="2800" i="1" dirty="0">
                <a:ea typeface="Calibri"/>
                <a:cs typeface="Calibri"/>
                <a:sym typeface="Calibri"/>
              </a:rPr>
              <a:t> </a:t>
            </a:r>
            <a:r>
              <a:rPr lang="en-US" altLang="zh-Hans" sz="2800" i="1" dirty="0">
                <a:ea typeface="Calibri"/>
                <a:cs typeface="Calibri"/>
                <a:sym typeface="Calibri"/>
              </a:rPr>
              <a:t>diagnosis of CREDAL</a:t>
            </a:r>
          </a:p>
        </p:txBody>
      </p:sp>
    </p:spTree>
    <p:extLst>
      <p:ext uri="{BB962C8B-B14F-4D97-AF65-F5344CB8AC3E}">
        <p14:creationId xmlns:p14="http://schemas.microsoft.com/office/powerpoint/2010/main" val="2949852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94-E49C-F643-95FF-FDF2FE7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AB7B-1CBB-444E-9946-28A2713D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Background &amp; Motivation</a:t>
            </a: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CREDAL: Locate Security Vulnerability with Core Dump (ACM CCS 2016)</a:t>
            </a:r>
          </a:p>
          <a:p>
            <a:r>
              <a:rPr lang="en-US" altLang="zh-CN" dirty="0">
                <a:latin typeface="Avenir Next Condensed" panose="020B0506020202020204" pitchFamily="34" charset="0"/>
              </a:rPr>
              <a:t>POMP: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Hardware-assisted Software Crash Analysis </a:t>
            </a:r>
            <a:r>
              <a:rPr lang="en-US" altLang="zh-CN" dirty="0">
                <a:latin typeface="Avenir Next Condensed" panose="020B0506020202020204" pitchFamily="34" charset="0"/>
              </a:rPr>
              <a:t>(USENIX Security 2017)</a:t>
            </a:r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DEEPVSA:</a:t>
            </a:r>
            <a:r>
              <a:rPr lang="zh-CN" alt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Facilitate Value-set Analysis with Deep Learning (USENIX Security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8058-498A-4C4A-952C-81FCAB68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3D780-081E-B54D-A589-ED2CD326C1D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0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/>
              </a:rPr>
              <a:t>Hardware-enhanced Core dump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756895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Core dump is enhanced by </a:t>
            </a:r>
            <a:r>
              <a:rPr lang="en-US" dirty="0">
                <a:solidFill>
                  <a:srgbClr val="FF0000"/>
                </a:solidFill>
                <a:latin typeface="Avenir Next Condensed Medium" panose="020B0506020202020204" pitchFamily="34" charset="0"/>
              </a:rPr>
              <a:t>Intel Processor Tracing </a:t>
            </a:r>
            <a:r>
              <a:rPr lang="en-US" dirty="0">
                <a:latin typeface="Avenir Next Condensed" panose="020B0506020202020204" pitchFamily="34" charset="0"/>
              </a:rPr>
              <a:t>which enables execution tracing with nearly no overhead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A hardware-enhanced core dump unveils not only a crashing state but more importantly captures the control flow a crashing program follows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F8DFACF-B990-E04A-9F54-E30C90DB8B8B}"/>
              </a:ext>
            </a:extLst>
          </p:cNvPr>
          <p:cNvGrpSpPr/>
          <p:nvPr/>
        </p:nvGrpSpPr>
        <p:grpSpPr>
          <a:xfrm>
            <a:off x="7478374" y="1690688"/>
            <a:ext cx="2320946" cy="2320946"/>
            <a:chOff x="9032854" y="1728012"/>
            <a:chExt cx="2320946" cy="23209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80160CF-A06F-F14C-901C-5EB55D7F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32854" y="1728012"/>
              <a:ext cx="2320946" cy="232094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C801CB-C1E5-664D-8002-EDE602FEF081}"/>
                </a:ext>
              </a:extLst>
            </p:cNvPr>
            <p:cNvSpPr txBox="1"/>
            <p:nvPr/>
          </p:nvSpPr>
          <p:spPr>
            <a:xfrm>
              <a:off x="9659017" y="1989794"/>
              <a:ext cx="10734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Memory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3D969B-0023-454B-970E-68D67DF3A1ED}"/>
                </a:ext>
              </a:extLst>
            </p:cNvPr>
            <p:cNvSpPr txBox="1"/>
            <p:nvPr/>
          </p:nvSpPr>
          <p:spPr>
            <a:xfrm>
              <a:off x="9620916" y="2669078"/>
              <a:ext cx="11496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Registers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DAB3B3-ECF4-D641-9687-F6A73B9CE302}"/>
                </a:ext>
              </a:extLst>
            </p:cNvPr>
            <p:cNvSpPr txBox="1"/>
            <p:nvPr/>
          </p:nvSpPr>
          <p:spPr>
            <a:xfrm>
              <a:off x="9620916" y="3648848"/>
              <a:ext cx="12440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Signal etc.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E15062-F5D6-E24F-8E33-229662CEE85C}"/>
                </a:ext>
              </a:extLst>
            </p:cNvPr>
            <p:cNvSpPr txBox="1"/>
            <p:nvPr/>
          </p:nvSpPr>
          <p:spPr>
            <a:xfrm>
              <a:off x="9784620" y="3170409"/>
              <a:ext cx="817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Trace</a:t>
              </a:r>
            </a:p>
          </p:txBody>
        </p:sp>
      </p:grp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6EF1FA1-9285-BC46-8A53-15A6B6F486BC}"/>
              </a:ext>
            </a:extLst>
          </p:cNvPr>
          <p:cNvCxnSpPr>
            <a:cxnSpLocks/>
            <a:stCxn id="20" idx="3"/>
            <a:endCxn id="7" idx="0"/>
          </p:cNvCxnSpPr>
          <p:nvPr/>
        </p:nvCxnSpPr>
        <p:spPr>
          <a:xfrm>
            <a:off x="9047554" y="3333140"/>
            <a:ext cx="1533960" cy="837815"/>
          </a:xfrm>
          <a:prstGeom prst="bentConnector2">
            <a:avLst/>
          </a:prstGeom>
          <a:ln w="34925">
            <a:solidFill>
              <a:srgbClr val="FF5D6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3B10F9D-8B6C-C941-AB82-95577688A249}"/>
              </a:ext>
            </a:extLst>
          </p:cNvPr>
          <p:cNvSpPr txBox="1"/>
          <p:nvPr/>
        </p:nvSpPr>
        <p:spPr>
          <a:xfrm>
            <a:off x="7575146" y="4146571"/>
            <a:ext cx="2127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Core dump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52F6B6-32E4-CE4A-A6F4-3E9550797CA5}"/>
              </a:ext>
            </a:extLst>
          </p:cNvPr>
          <p:cNvSpPr/>
          <p:nvPr/>
        </p:nvSpPr>
        <p:spPr>
          <a:xfrm>
            <a:off x="9629395" y="4170955"/>
            <a:ext cx="1904237" cy="19450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A1: push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ebp</a:t>
            </a:r>
            <a:endParaRPr lang="en-US" sz="1600" dirty="0">
              <a:solidFill>
                <a:schemeClr val="tx1"/>
              </a:solidFill>
              <a:latin typeface="Avenir Next Condensed" panose="020B0506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A2: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ebp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esp</a:t>
            </a:r>
            <a:endParaRPr lang="en-US" sz="1600" dirty="0">
              <a:solidFill>
                <a:schemeClr val="tx1"/>
              </a:solidFill>
              <a:latin typeface="Avenir Next Condensed" panose="020B0506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A3: sub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esp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0x14</a:t>
            </a: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A4: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[ebp-0xc], test</a:t>
            </a: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……</a:t>
            </a: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A18: add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esp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0x4</a:t>
            </a:r>
          </a:p>
          <a:p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A19: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eax</a:t>
            </a:r>
            <a:r>
              <a:rPr lang="en-US" sz="16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[ebp-0xc]</a:t>
            </a:r>
          </a:p>
          <a:p>
            <a:r>
              <a:rPr lang="en-US" sz="1600" dirty="0">
                <a:solidFill>
                  <a:srgbClr val="FF0000"/>
                </a:solidFill>
                <a:latin typeface="Avenir Next Condensed" panose="020B0506020202020204" pitchFamily="34" charset="0"/>
              </a:rPr>
              <a:t>A20: call </a:t>
            </a:r>
            <a:r>
              <a:rPr lang="en-US" sz="1600" dirty="0" err="1">
                <a:solidFill>
                  <a:srgbClr val="FF0000"/>
                </a:solidFill>
                <a:latin typeface="Avenir Next Condensed" panose="020B0506020202020204" pitchFamily="34" charset="0"/>
              </a:rPr>
              <a:t>eax</a:t>
            </a:r>
            <a:r>
              <a:rPr lang="en-US" sz="1600" dirty="0">
                <a:solidFill>
                  <a:srgbClr val="FF0000"/>
                </a:solidFill>
                <a:latin typeface="Avenir Next Condensed" panose="020B0506020202020204" pitchFamily="34" charset="0"/>
              </a:rPr>
              <a:t> ;crash site</a:t>
            </a:r>
          </a:p>
        </p:txBody>
      </p:sp>
    </p:spTree>
    <p:extLst>
      <p:ext uri="{BB962C8B-B14F-4D97-AF65-F5344CB8AC3E}">
        <p14:creationId xmlns:p14="http://schemas.microsoft.com/office/powerpoint/2010/main" val="291334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9EC2A-CB71-BA48-8E8D-ED1B00FA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POMP: Hardware-assisted Software Crash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A66C-B789-C24B-BFB6-B9F56168B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0422" cy="4351338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Reverse Execution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Reversely execute the crashing trace starting from the crash site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Reconstruct the data flow that a program followed prior to its crash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Backward Taint Analysis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Figure out why a bad value was passed to the crash site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5D5A4-D78F-6A41-8141-7A14E9506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48CA26-3EDE-CB4F-8E70-F3D8EBEDA4B3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F85496-4333-D347-B0DB-FDA2F7870625}"/>
              </a:ext>
            </a:extLst>
          </p:cNvPr>
          <p:cNvGrpSpPr/>
          <p:nvPr/>
        </p:nvGrpSpPr>
        <p:grpSpPr>
          <a:xfrm>
            <a:off x="8310875" y="1690688"/>
            <a:ext cx="2988364" cy="2166731"/>
            <a:chOff x="6155636" y="3647660"/>
            <a:chExt cx="2988364" cy="216673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E3FFF82-EF29-4640-B5A7-8825B67E0BB5}"/>
                </a:ext>
              </a:extLst>
            </p:cNvPr>
            <p:cNvSpPr/>
            <p:nvPr/>
          </p:nvSpPr>
          <p:spPr>
            <a:xfrm>
              <a:off x="6155636" y="3647661"/>
              <a:ext cx="2454964" cy="21667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A1: push </a:t>
              </a:r>
              <a:r>
                <a:rPr lang="en-US" dirty="0" err="1">
                  <a:solidFill>
                    <a:schemeClr val="tx1"/>
                  </a:solidFill>
                </a:rPr>
                <a:t>ebp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A2: </a:t>
              </a:r>
              <a:r>
                <a:rPr lang="en-US" dirty="0" err="1">
                  <a:solidFill>
                    <a:schemeClr val="tx1"/>
                  </a:solidFill>
                </a:rPr>
                <a:t>mov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ebp</a:t>
              </a:r>
              <a:r>
                <a:rPr lang="en-US" dirty="0">
                  <a:solidFill>
                    <a:schemeClr val="tx1"/>
                  </a:solidFill>
                </a:rPr>
                <a:t>, </a:t>
              </a:r>
              <a:r>
                <a:rPr lang="en-US" dirty="0" err="1">
                  <a:solidFill>
                    <a:schemeClr val="tx1"/>
                  </a:solidFill>
                </a:rPr>
                <a:t>esp</a:t>
              </a:r>
              <a:endParaRPr lang="en-US" dirty="0">
                <a:solidFill>
                  <a:schemeClr val="tx1"/>
                </a:solidFill>
              </a:endParaRPr>
            </a:p>
            <a:p>
              <a:r>
                <a:rPr lang="en-US" dirty="0">
                  <a:solidFill>
                    <a:schemeClr val="tx1"/>
                  </a:solidFill>
                </a:rPr>
                <a:t>A3: sub </a:t>
              </a:r>
              <a:r>
                <a:rPr lang="en-US" dirty="0" err="1">
                  <a:solidFill>
                    <a:schemeClr val="tx1"/>
                  </a:solidFill>
                </a:rPr>
                <a:t>esp</a:t>
              </a:r>
              <a:r>
                <a:rPr lang="en-US" dirty="0">
                  <a:solidFill>
                    <a:schemeClr val="tx1"/>
                  </a:solidFill>
                </a:rPr>
                <a:t>, 0x14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A4: </a:t>
              </a:r>
              <a:r>
                <a:rPr lang="en-US" dirty="0" err="1">
                  <a:solidFill>
                    <a:schemeClr val="tx1"/>
                  </a:solidFill>
                </a:rPr>
                <a:t>mov</a:t>
              </a:r>
              <a:r>
                <a:rPr lang="en-US" dirty="0">
                  <a:solidFill>
                    <a:schemeClr val="tx1"/>
                  </a:solidFill>
                </a:rPr>
                <a:t> [ebp-0xc], test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……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A18: add </a:t>
              </a:r>
              <a:r>
                <a:rPr lang="en-US" dirty="0" err="1">
                  <a:solidFill>
                    <a:schemeClr val="tx1"/>
                  </a:solidFill>
                </a:rPr>
                <a:t>esp</a:t>
              </a:r>
              <a:r>
                <a:rPr lang="en-US" dirty="0">
                  <a:solidFill>
                    <a:schemeClr val="tx1"/>
                  </a:solidFill>
                </a:rPr>
                <a:t>, 0x4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A19: </a:t>
              </a:r>
              <a:r>
                <a:rPr lang="en-US" dirty="0" err="1">
                  <a:solidFill>
                    <a:schemeClr val="tx1"/>
                  </a:solidFill>
                </a:rPr>
                <a:t>mov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en-US" dirty="0" err="1">
                  <a:solidFill>
                    <a:schemeClr val="tx1"/>
                  </a:solidFill>
                </a:rPr>
                <a:t>eax</a:t>
              </a:r>
              <a:r>
                <a:rPr lang="en-US" dirty="0">
                  <a:solidFill>
                    <a:schemeClr val="tx1"/>
                  </a:solidFill>
                </a:rPr>
                <a:t>, [ebp-0xc]</a:t>
              </a:r>
            </a:p>
            <a:p>
              <a:r>
                <a:rPr lang="en-US" dirty="0">
                  <a:solidFill>
                    <a:srgbClr val="FF0000"/>
                  </a:solidFill>
                </a:rPr>
                <a:t>A20: call </a:t>
              </a:r>
              <a:r>
                <a:rPr lang="en-US" dirty="0" err="1">
                  <a:solidFill>
                    <a:srgbClr val="FF0000"/>
                  </a:solidFill>
                </a:rPr>
                <a:t>eax</a:t>
              </a:r>
              <a:r>
                <a:rPr lang="en-US" dirty="0">
                  <a:solidFill>
                    <a:srgbClr val="FF0000"/>
                  </a:solidFill>
                </a:rPr>
                <a:t> ;crash site</a:t>
              </a:r>
            </a:p>
          </p:txBody>
        </p:sp>
        <p:sp>
          <p:nvSpPr>
            <p:cNvPr id="7" name="Up Arrow 6">
              <a:extLst>
                <a:ext uri="{FF2B5EF4-FFF2-40B4-BE49-F238E27FC236}">
                  <a16:creationId xmlns:a16="http://schemas.microsoft.com/office/drawing/2014/main" id="{C18AB585-1E6F-E146-8822-AF34589166F5}"/>
                </a:ext>
              </a:extLst>
            </p:cNvPr>
            <p:cNvSpPr/>
            <p:nvPr/>
          </p:nvSpPr>
          <p:spPr>
            <a:xfrm>
              <a:off x="8825948" y="3647660"/>
              <a:ext cx="318052" cy="2166731"/>
            </a:xfrm>
            <a:prstGeom prst="upArrow">
              <a:avLst>
                <a:gd name="adj1" fmla="val 50000"/>
                <a:gd name="adj2" fmla="val 15256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1BF57FF-7B91-FC47-87EE-6FA8BE855FBC}"/>
              </a:ext>
            </a:extLst>
          </p:cNvPr>
          <p:cNvGrpSpPr/>
          <p:nvPr/>
        </p:nvGrpSpPr>
        <p:grpSpPr>
          <a:xfrm>
            <a:off x="8310875" y="3913670"/>
            <a:ext cx="2195666" cy="2442680"/>
            <a:chOff x="8310875" y="3913670"/>
            <a:chExt cx="1936367" cy="244268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1A2B8B-B591-0F40-BC5F-5C4DF7819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10875" y="3913670"/>
              <a:ext cx="1936367" cy="2442680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9DEF111-3F01-2147-AB75-1A763B2137C6}"/>
                </a:ext>
              </a:extLst>
            </p:cNvPr>
            <p:cNvSpPr/>
            <p:nvPr/>
          </p:nvSpPr>
          <p:spPr>
            <a:xfrm>
              <a:off x="9243392" y="5939459"/>
              <a:ext cx="205509" cy="22653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2387FA-F6F5-8E47-9DE8-6364F6F52AB9}"/>
                </a:ext>
              </a:extLst>
            </p:cNvPr>
            <p:cNvCxnSpPr>
              <a:endCxn id="10" idx="0"/>
            </p:cNvCxnSpPr>
            <p:nvPr/>
          </p:nvCxnSpPr>
          <p:spPr>
            <a:xfrm>
              <a:off x="9346146" y="5685183"/>
              <a:ext cx="1" cy="254276"/>
            </a:xfrm>
            <a:prstGeom prst="line">
              <a:avLst/>
            </a:prstGeom>
            <a:ln w="349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9D3604-1FF3-8741-9914-2CB052D545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46146" y="5426765"/>
              <a:ext cx="712254" cy="258419"/>
            </a:xfrm>
            <a:prstGeom prst="line">
              <a:avLst/>
            </a:prstGeom>
            <a:ln w="31750">
              <a:solidFill>
                <a:srgbClr val="FF000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F32F075-AC11-9247-87E8-0155D6FAF47D}"/>
              </a:ext>
            </a:extLst>
          </p:cNvPr>
          <p:cNvSpPr txBox="1"/>
          <p:nvPr/>
        </p:nvSpPr>
        <p:spPr>
          <a:xfrm>
            <a:off x="9262418" y="4116220"/>
            <a:ext cx="1600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 Medium" panose="020B0506020202020204" pitchFamily="34" charset="0"/>
              </a:rPr>
              <a:t>Data Flow Graph</a:t>
            </a:r>
          </a:p>
        </p:txBody>
      </p:sp>
    </p:spTree>
    <p:extLst>
      <p:ext uri="{BB962C8B-B14F-4D97-AF65-F5344CB8AC3E}">
        <p14:creationId xmlns:p14="http://schemas.microsoft.com/office/powerpoint/2010/main" val="1950874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59BA-335A-1347-8492-33337BFC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Challenge - Memory Alias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1D4DA-C774-BA4F-9F32-F526EAD8A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4562"/>
            <a:ext cx="10515600" cy="1141923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Invertible instructions (like add, sub) makes it possible to reverse back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Non-invertible instructions (like </a:t>
            </a:r>
            <a:r>
              <a:rPr lang="en-US" dirty="0" err="1">
                <a:latin typeface="Avenir Next Condensed" panose="020B0506020202020204" pitchFamily="34" charset="0"/>
              </a:rPr>
              <a:t>xor</a:t>
            </a:r>
            <a:r>
              <a:rPr lang="en-US" dirty="0">
                <a:latin typeface="Avenir Next Condensed" panose="020B0506020202020204" pitchFamily="34" charset="0"/>
              </a:rPr>
              <a:t>, </a:t>
            </a:r>
            <a:r>
              <a:rPr lang="en-US" dirty="0" err="1">
                <a:latin typeface="Avenir Next Condensed" panose="020B0506020202020204" pitchFamily="34" charset="0"/>
              </a:rPr>
              <a:t>mov</a:t>
            </a:r>
            <a:r>
              <a:rPr lang="en-US" dirty="0">
                <a:latin typeface="Avenir Next Condensed" panose="020B0506020202020204" pitchFamily="34" charset="0"/>
              </a:rPr>
              <a:t>) lead to unknown memory write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E57FCA-BF34-C443-82E0-95DD18E13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CE6106-FAC4-1743-B6DD-4CA2906A81AB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A76C04-3B8B-CE4C-BA27-E7172B21F7F8}"/>
              </a:ext>
            </a:extLst>
          </p:cNvPr>
          <p:cNvSpPr/>
          <p:nvPr/>
        </p:nvSpPr>
        <p:spPr>
          <a:xfrm>
            <a:off x="852282" y="2713666"/>
            <a:ext cx="2204002" cy="2713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A2: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A3: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],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A4: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0x77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A5: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0ABC44F5-6B9F-A845-B5EF-75B147900297}"/>
              </a:ext>
            </a:extLst>
          </p:cNvPr>
          <p:cNvSpPr/>
          <p:nvPr/>
        </p:nvSpPr>
        <p:spPr>
          <a:xfrm>
            <a:off x="3625752" y="2713666"/>
            <a:ext cx="318052" cy="2713099"/>
          </a:xfrm>
          <a:prstGeom prst="upArrow">
            <a:avLst>
              <a:gd name="adj1" fmla="val 50000"/>
              <a:gd name="adj2" fmla="val 1525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9594A-B26F-0F45-9D3A-C5933805C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046" y="5440639"/>
            <a:ext cx="1098273" cy="1098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1D366F-0AFD-A246-8BBD-10E686289438}"/>
              </a:ext>
            </a:extLst>
          </p:cNvPr>
          <p:cNvSpPr txBox="1"/>
          <p:nvPr/>
        </p:nvSpPr>
        <p:spPr>
          <a:xfrm>
            <a:off x="1940691" y="5776984"/>
            <a:ext cx="126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 Dump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C6A3167-BF1C-9C42-8AC0-EC4CA5CD95FC}"/>
              </a:ext>
            </a:extLst>
          </p:cNvPr>
          <p:cNvSpPr/>
          <p:nvPr/>
        </p:nvSpPr>
        <p:spPr>
          <a:xfrm>
            <a:off x="4513272" y="4370097"/>
            <a:ext cx="1137522" cy="43529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>
                <a:solidFill>
                  <a:srgbClr val="000000"/>
                </a:solidFill>
                <a:latin typeface="Avenir Next Condensed" panose="020B0506020202020204" pitchFamily="34" charset="0"/>
                <a:cs typeface="Calibri"/>
              </a:rPr>
              <a:t>ecx</a:t>
            </a:r>
            <a:r>
              <a:rPr lang="en-US" altLang="zh-CN" sz="2400" dirty="0">
                <a:solidFill>
                  <a:srgbClr val="000000"/>
                </a:solidFill>
                <a:latin typeface="Avenir Next Condensed" panose="020B0506020202020204" pitchFamily="34" charset="0"/>
                <a:cs typeface="Calibri"/>
              </a:rPr>
              <a:t> = ?</a:t>
            </a:r>
            <a:endParaRPr lang="zh-CN" altLang="en-US" sz="2400" dirty="0">
              <a:solidFill>
                <a:srgbClr val="000000"/>
              </a:solidFill>
              <a:latin typeface="Avenir Next Condensed" panose="020B0506020202020204" pitchFamily="34" charset="0"/>
              <a:cs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E58123-5ACC-FE48-BBFB-77A1614F3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787" y="4248457"/>
            <a:ext cx="678573" cy="67857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C8EAAA7-D6CC-2043-B03E-AA634BDEEA70}"/>
              </a:ext>
            </a:extLst>
          </p:cNvPr>
          <p:cNvSpPr/>
          <p:nvPr/>
        </p:nvSpPr>
        <p:spPr>
          <a:xfrm>
            <a:off x="9122164" y="3524177"/>
            <a:ext cx="1572856" cy="4469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Cell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AFD862F-CC91-4E42-965B-A6FE80CF25B4}"/>
              </a:ext>
            </a:extLst>
          </p:cNvPr>
          <p:cNvSpPr/>
          <p:nvPr/>
        </p:nvSpPr>
        <p:spPr>
          <a:xfrm>
            <a:off x="6762117" y="3108933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 in A2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697515F-FF18-2643-B5F9-FA29EE5C3F0C}"/>
              </a:ext>
            </a:extLst>
          </p:cNvPr>
          <p:cNvSpPr/>
          <p:nvPr/>
        </p:nvSpPr>
        <p:spPr>
          <a:xfrm>
            <a:off x="6762117" y="3796541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 in A3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4A06919-4F93-EF4D-9C43-6DC6C3080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529" y="3401533"/>
            <a:ext cx="549447" cy="54944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E3A556-8754-1044-91BD-53BB17F814DE}"/>
              </a:ext>
            </a:extLst>
          </p:cNvPr>
          <p:cNvCxnSpPr>
            <a:cxnSpLocks/>
            <a:stCxn id="20" idx="3"/>
            <a:endCxn id="18" idx="1"/>
          </p:cNvCxnSpPr>
          <p:nvPr/>
        </p:nvCxnSpPr>
        <p:spPr>
          <a:xfrm>
            <a:off x="8154343" y="3336344"/>
            <a:ext cx="967821" cy="41128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B519E31-AA11-1D4A-93CF-CF898F66D121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 flipV="1">
            <a:off x="8154343" y="3747630"/>
            <a:ext cx="967821" cy="2763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232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53B47-E2F9-3042-A2B1-379988B1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10" y="363915"/>
            <a:ext cx="10438389" cy="1325563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Avenir Next Condensed" panose="020B0506020202020204" pitchFamily="34" charset="0"/>
              </a:rPr>
              <a:t>Software Defects Are Prevalent in Real World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D5FA62-1918-9344-B193-42939C9BA070}"/>
              </a:ext>
            </a:extLst>
          </p:cNvPr>
          <p:cNvGrpSpPr/>
          <p:nvPr/>
        </p:nvGrpSpPr>
        <p:grpSpPr>
          <a:xfrm>
            <a:off x="8749884" y="2392350"/>
            <a:ext cx="2899572" cy="2774278"/>
            <a:chOff x="3326919" y="1993100"/>
            <a:chExt cx="2899572" cy="2774278"/>
          </a:xfrm>
        </p:grpSpPr>
        <p:pic>
          <p:nvPicPr>
            <p:cNvPr id="8" name="图片 4">
              <a:extLst>
                <a:ext uri="{FF2B5EF4-FFF2-40B4-BE49-F238E27FC236}">
                  <a16:creationId xmlns:a16="http://schemas.microsoft.com/office/drawing/2014/main" id="{9427C15F-E24D-A344-A5D5-420771AFB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6919" y="1993100"/>
              <a:ext cx="2899572" cy="163100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962BC8-7F19-1A4D-9D7C-8112EF049307}"/>
                </a:ext>
              </a:extLst>
            </p:cNvPr>
            <p:cNvSpPr txBox="1"/>
            <p:nvPr/>
          </p:nvSpPr>
          <p:spPr>
            <a:xfrm>
              <a:off x="3963245" y="4121047"/>
              <a:ext cx="16269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Next Condensed Medium" panose="020B0506020202020204" pitchFamily="34" charset="0"/>
                </a:rPr>
                <a:t>CVE-2017-0144</a:t>
              </a:r>
            </a:p>
            <a:p>
              <a:pPr algn="ctr"/>
              <a:r>
                <a:rPr lang="en-US" dirty="0">
                  <a:latin typeface="Avenir Next Condensed Medium" panose="020B0506020202020204" pitchFamily="34" charset="0"/>
                </a:rPr>
                <a:t>WannaCry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EE8462-FAA6-6B42-AC6A-656358DCF915}"/>
              </a:ext>
            </a:extLst>
          </p:cNvPr>
          <p:cNvGrpSpPr/>
          <p:nvPr/>
        </p:nvGrpSpPr>
        <p:grpSpPr>
          <a:xfrm>
            <a:off x="509016" y="2227017"/>
            <a:ext cx="2636329" cy="2910711"/>
            <a:chOff x="3459671" y="4369043"/>
            <a:chExt cx="2636329" cy="2910711"/>
          </a:xfrm>
        </p:grpSpPr>
        <p:pic>
          <p:nvPicPr>
            <p:cNvPr id="5" name="图片 8" descr="图片包含 文字&#10;&#10;已生成极高可信度的说明">
              <a:extLst>
                <a:ext uri="{FF2B5EF4-FFF2-40B4-BE49-F238E27FC236}">
                  <a16:creationId xmlns:a16="http://schemas.microsoft.com/office/drawing/2014/main" id="{D4533383-2A16-4F4A-8400-707818747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9671" y="4369043"/>
              <a:ext cx="2636329" cy="176740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A53669-6594-5C4E-B451-FA11290D7228}"/>
                </a:ext>
              </a:extLst>
            </p:cNvPr>
            <p:cNvSpPr txBox="1"/>
            <p:nvPr/>
          </p:nvSpPr>
          <p:spPr>
            <a:xfrm>
              <a:off x="3866065" y="6633423"/>
              <a:ext cx="16811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Next Condensed Medium" panose="020B0506020202020204" pitchFamily="34" charset="0"/>
                </a:rPr>
                <a:t>CVE-2010-2772</a:t>
              </a:r>
            </a:p>
            <a:p>
              <a:pPr algn="ctr"/>
              <a:r>
                <a:rPr lang="en-US" dirty="0" err="1">
                  <a:latin typeface="Avenir Next Condensed Medium" panose="020B0506020202020204" pitchFamily="34" charset="0"/>
                </a:rPr>
                <a:t>STUXnet</a:t>
              </a:r>
              <a:endParaRPr lang="en-US" dirty="0">
                <a:latin typeface="Avenir Next Condensed Medium" panose="020B0506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1CE426-7D7B-404C-B9FA-A64CD1E94DAD}"/>
              </a:ext>
            </a:extLst>
          </p:cNvPr>
          <p:cNvGrpSpPr/>
          <p:nvPr/>
        </p:nvGrpSpPr>
        <p:grpSpPr>
          <a:xfrm>
            <a:off x="3686196" y="2024701"/>
            <a:ext cx="2015325" cy="3141927"/>
            <a:chOff x="1255575" y="1928195"/>
            <a:chExt cx="2015325" cy="31083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FF32C56-CC82-5746-B027-A352217A0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5575" y="1928195"/>
              <a:ext cx="2015325" cy="24408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DD5F88-57E2-2E4F-9533-9E8E4E93FCAF}"/>
                </a:ext>
              </a:extLst>
            </p:cNvPr>
            <p:cNvSpPr txBox="1"/>
            <p:nvPr/>
          </p:nvSpPr>
          <p:spPr>
            <a:xfrm>
              <a:off x="1374597" y="4397157"/>
              <a:ext cx="1618254" cy="639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Next Condensed Medium" panose="020B0506020202020204" pitchFamily="34" charset="0"/>
                </a:rPr>
                <a:t>CVE-2014-0160</a:t>
              </a:r>
            </a:p>
            <a:p>
              <a:pPr algn="ctr"/>
              <a:r>
                <a:rPr lang="en-US" dirty="0" err="1">
                  <a:latin typeface="Avenir Next Condensed Medium" panose="020B0506020202020204" pitchFamily="34" charset="0"/>
                </a:rPr>
                <a:t>HeartBleed</a:t>
              </a:r>
              <a:endParaRPr lang="en-US" dirty="0">
                <a:latin typeface="Avenir Next Condensed Medium" panose="020B0506020202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250AE4-DE6A-AF46-B16C-D5A0F6B58FA9}"/>
              </a:ext>
            </a:extLst>
          </p:cNvPr>
          <p:cNvGrpSpPr/>
          <p:nvPr/>
        </p:nvGrpSpPr>
        <p:grpSpPr>
          <a:xfrm>
            <a:off x="6079236" y="1873834"/>
            <a:ext cx="2127364" cy="3292794"/>
            <a:chOff x="7751766" y="2799777"/>
            <a:chExt cx="2127364" cy="3292794"/>
          </a:xfrm>
        </p:grpSpPr>
        <p:pic>
          <p:nvPicPr>
            <p:cNvPr id="6" name="图片 6" descr="图片包含 物体&#10;&#10;已生成极高可信度的说明">
              <a:extLst>
                <a:ext uri="{FF2B5EF4-FFF2-40B4-BE49-F238E27FC236}">
                  <a16:creationId xmlns:a16="http://schemas.microsoft.com/office/drawing/2014/main" id="{423B6174-48ED-D740-B828-965F477A7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1766" y="2799777"/>
              <a:ext cx="2127364" cy="226830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448E450-A6CE-7648-8B26-7EA4CC5C7B04}"/>
                </a:ext>
              </a:extLst>
            </p:cNvPr>
            <p:cNvSpPr txBox="1"/>
            <p:nvPr/>
          </p:nvSpPr>
          <p:spPr>
            <a:xfrm>
              <a:off x="7996050" y="5446240"/>
              <a:ext cx="1638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venir Next Condensed Medium" panose="020B0506020202020204" pitchFamily="34" charset="0"/>
                </a:rPr>
                <a:t>CVE-2014-6271</a:t>
              </a:r>
            </a:p>
            <a:p>
              <a:pPr algn="ctr"/>
              <a:r>
                <a:rPr lang="en-US" dirty="0" err="1">
                  <a:latin typeface="Avenir Next Condensed Medium" panose="020B0506020202020204" pitchFamily="34" charset="0"/>
                </a:rPr>
                <a:t>ShellShock</a:t>
              </a:r>
              <a:endParaRPr lang="en-US" dirty="0">
                <a:latin typeface="Avenir Next Condensed Medium" panose="020B0506020202020204" pitchFamily="34" charset="0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4A6B8-7F94-784E-BB4F-4EE92DD40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1BEAD1-58F5-554D-AF3C-5702788976C9}"/>
              </a:ext>
            </a:extLst>
          </p:cNvPr>
          <p:cNvSpPr txBox="1"/>
          <p:nvPr/>
        </p:nvSpPr>
        <p:spPr>
          <a:xfrm>
            <a:off x="712212" y="5663566"/>
            <a:ext cx="10844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venir Next Condensed Medium" panose="020B0506020202020204" pitchFamily="34" charset="0"/>
              </a:rPr>
              <a:t>It is infeasible for in-house teams to identify all possible vulnerabilities before a software release</a:t>
            </a:r>
          </a:p>
        </p:txBody>
      </p:sp>
    </p:spTree>
    <p:extLst>
      <p:ext uri="{BB962C8B-B14F-4D97-AF65-F5344CB8AC3E}">
        <p14:creationId xmlns:p14="http://schemas.microsoft.com/office/powerpoint/2010/main" val="374488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5627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Making two hypotheses for each pair of memory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Constructing use-define chain and extracting constraints under each hypothesis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Testing each of the hypotheses by using the constraints in each 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5D82DA-27D0-FF43-BC5F-ADEB27F8CF95}"/>
              </a:ext>
            </a:extLst>
          </p:cNvPr>
          <p:cNvSpPr/>
          <p:nvPr/>
        </p:nvSpPr>
        <p:spPr>
          <a:xfrm>
            <a:off x="4032504" y="4294287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 in A2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D4C8C62-A159-174F-A1EA-57B8498FE433}"/>
              </a:ext>
            </a:extLst>
          </p:cNvPr>
          <p:cNvSpPr/>
          <p:nvPr/>
        </p:nvSpPr>
        <p:spPr>
          <a:xfrm>
            <a:off x="4032504" y="5323428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 in A3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F2D57A4-A3AF-7B49-AAB9-2EF32D84C5B0}"/>
              </a:ext>
            </a:extLst>
          </p:cNvPr>
          <p:cNvSpPr/>
          <p:nvPr/>
        </p:nvSpPr>
        <p:spPr>
          <a:xfrm>
            <a:off x="5603208" y="3864077"/>
            <a:ext cx="373625" cy="2312886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AF0DE6-2275-BB4F-AE1E-1ABE63158D93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4728617" y="4749109"/>
            <a:ext cx="0" cy="57431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9264C0-A0C7-0A4B-A231-E0D983298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272" y="4882467"/>
            <a:ext cx="249078" cy="32864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1A698E-BE9D-654C-A91A-E0C7EC3CD611}"/>
              </a:ext>
            </a:extLst>
          </p:cNvPr>
          <p:cNvSpPr/>
          <p:nvPr/>
        </p:nvSpPr>
        <p:spPr>
          <a:xfrm>
            <a:off x="990715" y="3476189"/>
            <a:ext cx="2553490" cy="2713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A2: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edi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A3: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],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esi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A4: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ecx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0x77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A5: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mov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ebx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, [</a:t>
            </a:r>
            <a:r>
              <a:rPr lang="en-US" sz="2400" dirty="0" err="1">
                <a:solidFill>
                  <a:schemeClr val="tx1"/>
                </a:solidFill>
                <a:latin typeface="Avenir Next Condensed" panose="020B0506020202020204" pitchFamily="34" charset="0"/>
              </a:rPr>
              <a:t>eax</a:t>
            </a:r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207A4E-7F00-DD40-A867-72B6615D8A16}"/>
              </a:ext>
            </a:extLst>
          </p:cNvPr>
          <p:cNvSpPr txBox="1"/>
          <p:nvPr/>
        </p:nvSpPr>
        <p:spPr>
          <a:xfrm>
            <a:off x="6129431" y="3654588"/>
            <a:ext cx="934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Alias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8231D6-0BB2-3246-AB0B-71CBB144B9D2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087879" y="3871763"/>
            <a:ext cx="986123" cy="1365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5BAB175-28A6-EA47-9EC3-FE1B43AB40C0}"/>
              </a:ext>
            </a:extLst>
          </p:cNvPr>
          <p:cNvSpPr txBox="1"/>
          <p:nvPr/>
        </p:nvSpPr>
        <p:spPr>
          <a:xfrm>
            <a:off x="6028544" y="5949304"/>
            <a:ext cx="115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" panose="020B0506020202020204" pitchFamily="34" charset="0"/>
              </a:rPr>
              <a:t>Non-Alias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97790B-6ED7-2440-95D7-FCD957A6350B}"/>
              </a:ext>
            </a:extLst>
          </p:cNvPr>
          <p:cNvCxnSpPr>
            <a:cxnSpLocks/>
            <a:stCxn id="17" idx="3"/>
            <a:endCxn id="25" idx="2"/>
          </p:cNvCxnSpPr>
          <p:nvPr/>
        </p:nvCxnSpPr>
        <p:spPr>
          <a:xfrm>
            <a:off x="7182850" y="6149359"/>
            <a:ext cx="891152" cy="737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4D7DEB1-54D4-FD4D-9569-01BCCD95B41B}"/>
              </a:ext>
            </a:extLst>
          </p:cNvPr>
          <p:cNvSpPr/>
          <p:nvPr/>
        </p:nvSpPr>
        <p:spPr>
          <a:xfrm>
            <a:off x="8074002" y="3483389"/>
            <a:ext cx="1432612" cy="776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Constraint Set 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89C9F63-CC8C-E441-8776-0595074F3796}"/>
              </a:ext>
            </a:extLst>
          </p:cNvPr>
          <p:cNvSpPr/>
          <p:nvPr/>
        </p:nvSpPr>
        <p:spPr>
          <a:xfrm>
            <a:off x="8074002" y="5768356"/>
            <a:ext cx="1432612" cy="776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Constraint Set 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A710DAB-54D6-0349-94E8-300FECEA9295}"/>
              </a:ext>
            </a:extLst>
          </p:cNvPr>
          <p:cNvCxnSpPr>
            <a:cxnSpLocks/>
            <a:stCxn id="20" idx="4"/>
            <a:endCxn id="28" idx="0"/>
          </p:cNvCxnSpPr>
          <p:nvPr/>
        </p:nvCxnSpPr>
        <p:spPr>
          <a:xfrm>
            <a:off x="8790308" y="4260137"/>
            <a:ext cx="0" cy="492942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5838B18-9A7E-5640-BFFC-1A9F61EE080D}"/>
              </a:ext>
            </a:extLst>
          </p:cNvPr>
          <p:cNvSpPr/>
          <p:nvPr/>
        </p:nvSpPr>
        <p:spPr>
          <a:xfrm>
            <a:off x="7767753" y="4753079"/>
            <a:ext cx="2045109" cy="57431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Instruction Semantics </a:t>
            </a:r>
          </a:p>
          <a:p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Use-define Chain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C78A81-4E8E-3F48-8169-5A0404AA4492}"/>
              </a:ext>
            </a:extLst>
          </p:cNvPr>
          <p:cNvCxnSpPr>
            <a:cxnSpLocks/>
            <a:stCxn id="25" idx="0"/>
            <a:endCxn id="28" idx="2"/>
          </p:cNvCxnSpPr>
          <p:nvPr/>
        </p:nvCxnSpPr>
        <p:spPr>
          <a:xfrm flipV="1">
            <a:off x="8790308" y="5327398"/>
            <a:ext cx="0" cy="440958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C510261-C159-3748-96DC-41947C13F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18" y="3525917"/>
            <a:ext cx="590336" cy="59033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8C61170-ABA1-CF4C-BFEE-89F5F3EB4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518" y="5845337"/>
            <a:ext cx="590335" cy="55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44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Limitation of POMP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429639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complexity</a:t>
            </a:r>
            <a:r>
              <a:rPr lang="zh-CN" altLang="en-US" dirty="0"/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of Hypothesis Testing is exponential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As the probability of two memory accesses being aliased is not uniformly random, Hypothesis Testing will waste lots of time in memory alias verification.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94271D-6F50-7C44-BAEB-2F1AF79DC2AF}"/>
              </a:ext>
            </a:extLst>
          </p:cNvPr>
          <p:cNvSpPr/>
          <p:nvPr/>
        </p:nvSpPr>
        <p:spPr>
          <a:xfrm>
            <a:off x="1760103" y="4559013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21A0A91-02BE-DC47-937F-9570B5A7E6EB}"/>
              </a:ext>
            </a:extLst>
          </p:cNvPr>
          <p:cNvGrpSpPr/>
          <p:nvPr/>
        </p:nvGrpSpPr>
        <p:grpSpPr>
          <a:xfrm>
            <a:off x="3003687" y="4096405"/>
            <a:ext cx="1531579" cy="647274"/>
            <a:chOff x="1955254" y="3873639"/>
            <a:chExt cx="1531579" cy="64727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748218-7A78-544B-8941-F06B8A2431C6}"/>
                </a:ext>
              </a:extLst>
            </p:cNvPr>
            <p:cNvCxnSpPr>
              <a:cxnSpLocks/>
              <a:stCxn id="7" idx="3"/>
              <a:endCxn id="14" idx="1"/>
            </p:cNvCxnSpPr>
            <p:nvPr/>
          </p:nvCxnSpPr>
          <p:spPr>
            <a:xfrm flipV="1">
              <a:off x="1955254" y="3906590"/>
              <a:ext cx="1531579" cy="6143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B839B6-2B8F-C140-93A2-6DE8531DDFCF}"/>
                </a:ext>
              </a:extLst>
            </p:cNvPr>
            <p:cNvSpPr txBox="1"/>
            <p:nvPr/>
          </p:nvSpPr>
          <p:spPr>
            <a:xfrm rot="20088438">
              <a:off x="2316480" y="3873639"/>
              <a:ext cx="63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5CFA5FC-BED1-584E-AD62-E941B27797CD}"/>
              </a:ext>
            </a:extLst>
          </p:cNvPr>
          <p:cNvGrpSpPr/>
          <p:nvPr/>
        </p:nvGrpSpPr>
        <p:grpSpPr>
          <a:xfrm>
            <a:off x="3003687" y="4743679"/>
            <a:ext cx="1531579" cy="776364"/>
            <a:chOff x="1833334" y="4268191"/>
            <a:chExt cx="1531579" cy="77636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253AC46-527B-7C44-AC2E-F4F61245DBDD}"/>
                </a:ext>
              </a:extLst>
            </p:cNvPr>
            <p:cNvCxnSpPr>
              <a:cxnSpLocks/>
              <a:stCxn id="7" idx="3"/>
              <a:endCxn id="17" idx="1"/>
            </p:cNvCxnSpPr>
            <p:nvPr/>
          </p:nvCxnSpPr>
          <p:spPr>
            <a:xfrm>
              <a:off x="1833334" y="4268191"/>
              <a:ext cx="1531579" cy="7763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1DA6EA-1317-5748-B5C3-3733CA8B1E1C}"/>
                </a:ext>
              </a:extLst>
            </p:cNvPr>
            <p:cNvSpPr txBox="1"/>
            <p:nvPr/>
          </p:nvSpPr>
          <p:spPr>
            <a:xfrm rot="1509099">
              <a:off x="2090509" y="4641705"/>
              <a:ext cx="1179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Non-Alias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B1DD5B1-BC46-BE4C-868F-F2F4A819FCD0}"/>
              </a:ext>
            </a:extLst>
          </p:cNvPr>
          <p:cNvSpPr/>
          <p:nvPr/>
        </p:nvSpPr>
        <p:spPr>
          <a:xfrm>
            <a:off x="4535266" y="3944690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F8A668-4C3B-9E4B-A73D-003BFBB6A22F}"/>
              </a:ext>
            </a:extLst>
          </p:cNvPr>
          <p:cNvSpPr/>
          <p:nvPr/>
        </p:nvSpPr>
        <p:spPr>
          <a:xfrm>
            <a:off x="4535266" y="5335377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3013A8-7704-744B-91DD-6F1F5EB0A2EF}"/>
              </a:ext>
            </a:extLst>
          </p:cNvPr>
          <p:cNvGrpSpPr/>
          <p:nvPr/>
        </p:nvGrpSpPr>
        <p:grpSpPr>
          <a:xfrm>
            <a:off x="5778850" y="3532288"/>
            <a:ext cx="1279825" cy="597068"/>
            <a:chOff x="2436305" y="3792960"/>
            <a:chExt cx="1279825" cy="59706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6F8B244-D4CF-7245-BCD6-1AD8284BF255}"/>
                </a:ext>
              </a:extLst>
            </p:cNvPr>
            <p:cNvCxnSpPr>
              <a:cxnSpLocks/>
              <a:stCxn id="14" idx="3"/>
              <a:endCxn id="27" idx="1"/>
            </p:cNvCxnSpPr>
            <p:nvPr/>
          </p:nvCxnSpPr>
          <p:spPr>
            <a:xfrm flipV="1">
              <a:off x="2436305" y="3854470"/>
              <a:ext cx="1279825" cy="535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EF34217-2652-CF44-B28C-4BD7DDA10A07}"/>
                </a:ext>
              </a:extLst>
            </p:cNvPr>
            <p:cNvSpPr txBox="1"/>
            <p:nvPr/>
          </p:nvSpPr>
          <p:spPr>
            <a:xfrm rot="19990871">
              <a:off x="2675177" y="3792960"/>
              <a:ext cx="63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30C7F68-FEE1-494B-BEE7-482C5999B9CB}"/>
              </a:ext>
            </a:extLst>
          </p:cNvPr>
          <p:cNvGrpSpPr/>
          <p:nvPr/>
        </p:nvGrpSpPr>
        <p:grpSpPr>
          <a:xfrm>
            <a:off x="5778850" y="4129356"/>
            <a:ext cx="1279825" cy="558610"/>
            <a:chOff x="2249006" y="4612794"/>
            <a:chExt cx="1279825" cy="55861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A313917-082A-5D4B-BCA4-E75C88DB51FD}"/>
                </a:ext>
              </a:extLst>
            </p:cNvPr>
            <p:cNvCxnSpPr>
              <a:cxnSpLocks/>
              <a:stCxn id="14" idx="3"/>
              <a:endCxn id="28" idx="1"/>
            </p:cNvCxnSpPr>
            <p:nvPr/>
          </p:nvCxnSpPr>
          <p:spPr>
            <a:xfrm>
              <a:off x="2249006" y="4612794"/>
              <a:ext cx="1279825" cy="417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89810E-B845-CF42-8C87-00B243EBC0B1}"/>
                </a:ext>
              </a:extLst>
            </p:cNvPr>
            <p:cNvSpPr txBox="1"/>
            <p:nvPr/>
          </p:nvSpPr>
          <p:spPr>
            <a:xfrm rot="1096672">
              <a:off x="2284575" y="4802072"/>
              <a:ext cx="1179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Non-Alias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84DCE64-24F2-4240-BD69-219EFE6C4311}"/>
              </a:ext>
            </a:extLst>
          </p:cNvPr>
          <p:cNvSpPr/>
          <p:nvPr/>
        </p:nvSpPr>
        <p:spPr>
          <a:xfrm>
            <a:off x="7058675" y="3409132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F79373-0373-8748-90DD-579C9C123DFB}"/>
              </a:ext>
            </a:extLst>
          </p:cNvPr>
          <p:cNvSpPr/>
          <p:nvPr/>
        </p:nvSpPr>
        <p:spPr>
          <a:xfrm>
            <a:off x="7058675" y="4362399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C40D07E-526A-EF4E-84EE-6770EA8E04D8}"/>
              </a:ext>
            </a:extLst>
          </p:cNvPr>
          <p:cNvGrpSpPr/>
          <p:nvPr/>
        </p:nvGrpSpPr>
        <p:grpSpPr>
          <a:xfrm>
            <a:off x="5778850" y="4990400"/>
            <a:ext cx="1270480" cy="529643"/>
            <a:chOff x="2436305" y="3551461"/>
            <a:chExt cx="1270480" cy="52964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6EE7C8-F399-0B48-864A-C5DAEC38B36F}"/>
                </a:ext>
              </a:extLst>
            </p:cNvPr>
            <p:cNvCxnSpPr>
              <a:cxnSpLocks/>
              <a:stCxn id="17" idx="3"/>
              <a:endCxn id="50" idx="1"/>
            </p:cNvCxnSpPr>
            <p:nvPr/>
          </p:nvCxnSpPr>
          <p:spPr>
            <a:xfrm flipV="1">
              <a:off x="2436305" y="3692061"/>
              <a:ext cx="1270480" cy="3890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25B265A-38FD-A347-A4FB-0736DE3A389B}"/>
                </a:ext>
              </a:extLst>
            </p:cNvPr>
            <p:cNvSpPr txBox="1"/>
            <p:nvPr/>
          </p:nvSpPr>
          <p:spPr>
            <a:xfrm rot="20472500">
              <a:off x="2667255" y="3551461"/>
              <a:ext cx="63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Alias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1AF1BA0-AC96-C246-8E9B-E2FF6E69C90B}"/>
              </a:ext>
            </a:extLst>
          </p:cNvPr>
          <p:cNvGrpSpPr/>
          <p:nvPr/>
        </p:nvGrpSpPr>
        <p:grpSpPr>
          <a:xfrm>
            <a:off x="5769903" y="5520043"/>
            <a:ext cx="1288772" cy="646659"/>
            <a:chOff x="2240059" y="4303870"/>
            <a:chExt cx="1288772" cy="64665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C708E02-3DCA-B444-AF91-8BF8CD443D46}"/>
                </a:ext>
              </a:extLst>
            </p:cNvPr>
            <p:cNvCxnSpPr>
              <a:cxnSpLocks/>
              <a:stCxn id="17" idx="3"/>
              <a:endCxn id="51" idx="1"/>
            </p:cNvCxnSpPr>
            <p:nvPr/>
          </p:nvCxnSpPr>
          <p:spPr>
            <a:xfrm>
              <a:off x="2249006" y="4303870"/>
              <a:ext cx="1279825" cy="571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7D0A80F-AD02-954B-9AD1-E0FDD7F5F009}"/>
                </a:ext>
              </a:extLst>
            </p:cNvPr>
            <p:cNvSpPr txBox="1"/>
            <p:nvPr/>
          </p:nvSpPr>
          <p:spPr>
            <a:xfrm rot="1477917">
              <a:off x="2240059" y="4581197"/>
              <a:ext cx="11792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Non-Alias</a:t>
              </a:r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7867859-3446-D64B-B098-086242DEB624}"/>
              </a:ext>
            </a:extLst>
          </p:cNvPr>
          <p:cNvSpPr/>
          <p:nvPr/>
        </p:nvSpPr>
        <p:spPr>
          <a:xfrm>
            <a:off x="7049330" y="4946334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571B6F1-1482-9C49-8A6D-AECFBA203D0A}"/>
              </a:ext>
            </a:extLst>
          </p:cNvPr>
          <p:cNvSpPr/>
          <p:nvPr/>
        </p:nvSpPr>
        <p:spPr>
          <a:xfrm>
            <a:off x="7058675" y="5907355"/>
            <a:ext cx="124358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Memory Pair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66849BE-786B-7745-8413-84B44CAD09E8}"/>
              </a:ext>
            </a:extLst>
          </p:cNvPr>
          <p:cNvSpPr txBox="1"/>
          <p:nvPr/>
        </p:nvSpPr>
        <p:spPr>
          <a:xfrm>
            <a:off x="9117598" y="3835120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9CD9920-55A0-E540-9FBB-29D099470D37}"/>
              </a:ext>
            </a:extLst>
          </p:cNvPr>
          <p:cNvSpPr txBox="1"/>
          <p:nvPr/>
        </p:nvSpPr>
        <p:spPr>
          <a:xfrm>
            <a:off x="9117598" y="5534301"/>
            <a:ext cx="55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75617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ABC94-E49C-F643-95FF-FDF2FE7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AB7B-1CBB-444E-9946-28A2713DB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Background &amp; Motivation</a:t>
            </a: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CREDAL: Locate Security Vulnerability with Core Dump (ACM CCS 2016)</a:t>
            </a:r>
          </a:p>
          <a:p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POMP:</a:t>
            </a:r>
            <a:r>
              <a:rPr lang="zh-CN" alt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Avenir Next Condensed" panose="020B0506020202020204" pitchFamily="34" charset="0"/>
              </a:rPr>
              <a:t>Hardware-assisted Software Crash Analysis </a:t>
            </a:r>
            <a:r>
              <a:rPr lang="en-US" altLang="zh-CN" dirty="0">
                <a:solidFill>
                  <a:schemeClr val="bg2"/>
                </a:solidFill>
                <a:latin typeface="Avenir Next Condensed" panose="020B0506020202020204" pitchFamily="34" charset="0"/>
              </a:rPr>
              <a:t>(USENIX Security 2017)</a:t>
            </a:r>
            <a:endParaRPr lang="en-US" dirty="0">
              <a:solidFill>
                <a:schemeClr val="bg2"/>
              </a:solidFill>
              <a:latin typeface="Avenir Next Condensed" panose="020B0506020202020204" pitchFamily="34" charset="0"/>
            </a:endParaRPr>
          </a:p>
          <a:p>
            <a:r>
              <a:rPr lang="en-US" altLang="zh-CN" dirty="0">
                <a:latin typeface="Avenir Next Condensed" panose="020B0506020202020204" pitchFamily="34" charset="0"/>
              </a:rPr>
              <a:t>DEEPVSA: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Facilitate Value-set Analysis with Deep Learning (USENIX Security 2019)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E8058-498A-4C4A-952C-81FCAB684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3D780-081E-B54D-A589-ED2CD326C1D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942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8EEC-F755-0F4D-A74C-CE288F6B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How to Improve Memory Alias Verification?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7765-A0A9-D648-AC28-BA5DA6F4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Intuition: static analysis could help the understanding of memory alias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State-of-art : Value Set Analysis (VSA)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Being integrated into a variety of binary analysis frameworks (</a:t>
            </a:r>
            <a:r>
              <a:rPr lang="en-US" dirty="0" err="1">
                <a:latin typeface="Avenir Next Condensed" panose="020B0506020202020204" pitchFamily="34" charset="0"/>
              </a:rPr>
              <a:t>Angr</a:t>
            </a:r>
            <a:r>
              <a:rPr lang="en-US" dirty="0">
                <a:latin typeface="Avenir Next Condensed" panose="020B0506020202020204" pitchFamily="34" charset="0"/>
              </a:rPr>
              <a:t>, BAP)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BB24-AF7C-E84F-986B-B09C9553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23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A26A-086D-2A4B-852A-7B702C654519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F49434-2227-EC4B-A255-362C92DB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0" y="2261906"/>
            <a:ext cx="518160" cy="518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63CFDC-3523-184D-86E8-518830B840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880" y="2806800"/>
            <a:ext cx="1371600" cy="3053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CC2A97-E347-6B4B-A26B-AD9A625CA78E}"/>
              </a:ext>
            </a:extLst>
          </p:cNvPr>
          <p:cNvGrpSpPr/>
          <p:nvPr/>
        </p:nvGrpSpPr>
        <p:grpSpPr>
          <a:xfrm>
            <a:off x="1647343" y="3240400"/>
            <a:ext cx="4955001" cy="2988731"/>
            <a:chOff x="1788699" y="3367619"/>
            <a:chExt cx="4955001" cy="298873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693A3D-C789-184F-8A3E-1B4DF3DDE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88699" y="3367619"/>
              <a:ext cx="4955001" cy="2988731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CA4707C-6C8F-4143-9753-F3AC9F9BA293}"/>
                </a:ext>
              </a:extLst>
            </p:cNvPr>
            <p:cNvSpPr/>
            <p:nvPr/>
          </p:nvSpPr>
          <p:spPr>
            <a:xfrm>
              <a:off x="2438400" y="3753588"/>
              <a:ext cx="2603500" cy="3480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CBEB20-3F24-FC41-8F9B-72DAEA23AD4F}"/>
                </a:ext>
              </a:extLst>
            </p:cNvPr>
            <p:cNvSpPr/>
            <p:nvPr/>
          </p:nvSpPr>
          <p:spPr>
            <a:xfrm>
              <a:off x="2438400" y="5231514"/>
              <a:ext cx="2603500" cy="3480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C2EF66E-F3FC-9545-AF9E-AB74899633D1}"/>
                </a:ext>
              </a:extLst>
            </p:cNvPr>
            <p:cNvSpPr/>
            <p:nvPr/>
          </p:nvSpPr>
          <p:spPr>
            <a:xfrm>
              <a:off x="2438400" y="5579591"/>
              <a:ext cx="2603500" cy="38881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47A85-826C-7849-A4ED-6B44AC631E6E}"/>
                </a:ext>
              </a:extLst>
            </p:cNvPr>
            <p:cNvSpPr/>
            <p:nvPr/>
          </p:nvSpPr>
          <p:spPr>
            <a:xfrm>
              <a:off x="2438400" y="4492773"/>
              <a:ext cx="2603500" cy="34807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2EB3368-B3BA-E94B-8577-2B880DBEB313}"/>
              </a:ext>
            </a:extLst>
          </p:cNvPr>
          <p:cNvSpPr txBox="1"/>
          <p:nvPr/>
        </p:nvSpPr>
        <p:spPr>
          <a:xfrm>
            <a:off x="838200" y="6281299"/>
            <a:ext cx="627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 Medium" panose="020B0506020202020204" pitchFamily="34" charset="0"/>
              </a:rPr>
              <a:t>Split Address Space into several disjoint memory areas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8DF1F8-5C35-634E-B9BA-20D93B0C9707}"/>
              </a:ext>
            </a:extLst>
          </p:cNvPr>
          <p:cNvSpPr txBox="1"/>
          <p:nvPr/>
        </p:nvSpPr>
        <p:spPr>
          <a:xfrm>
            <a:off x="6095999" y="4404646"/>
            <a:ext cx="5564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 Medium" panose="020B0506020202020204" pitchFamily="34" charset="0"/>
              </a:rPr>
              <a:t>Value Set Representation:</a:t>
            </a:r>
          </a:p>
          <a:p>
            <a:r>
              <a:rPr lang="en-US" sz="2000" dirty="0">
                <a:latin typeface="Avenir Next Condensed Medium" panose="020B0506020202020204" pitchFamily="34" charset="0"/>
              </a:rPr>
              <a:t>((Region1, Offset), (Region2, Offset), …, (</a:t>
            </a:r>
            <a:r>
              <a:rPr lang="en-US" sz="2000" dirty="0" err="1">
                <a:latin typeface="Avenir Next Condensed Medium" panose="020B0506020202020204" pitchFamily="34" charset="0"/>
              </a:rPr>
              <a:t>RegionN</a:t>
            </a:r>
            <a:r>
              <a:rPr lang="en-US" sz="2000" dirty="0">
                <a:latin typeface="Avenir Next Condensed Medium" panose="020B0506020202020204" pitchFamily="34" charset="0"/>
              </a:rPr>
              <a:t>, Offset))</a:t>
            </a:r>
          </a:p>
        </p:txBody>
      </p:sp>
    </p:spTree>
    <p:extLst>
      <p:ext uri="{BB962C8B-B14F-4D97-AF65-F5344CB8AC3E}">
        <p14:creationId xmlns:p14="http://schemas.microsoft.com/office/powerpoint/2010/main" val="3348577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VSA is Unsuitable in Software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Crash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Analysis</a:t>
            </a:r>
            <a:endParaRPr lang="en-US" dirty="0">
              <a:latin typeface="Avenir Next Condense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Memory region that an instruction accesses can be determined by :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Semantics of that instruction</a:t>
            </a:r>
          </a:p>
          <a:p>
            <a:pPr lvl="2"/>
            <a:r>
              <a:rPr lang="en-US" dirty="0">
                <a:latin typeface="Avenir Next Condensed" panose="020B0506020202020204" pitchFamily="34" charset="0"/>
              </a:rPr>
              <a:t>push </a:t>
            </a:r>
            <a:r>
              <a:rPr lang="en-US" dirty="0" err="1">
                <a:latin typeface="Avenir Next Condensed" panose="020B0506020202020204" pitchFamily="34" charset="0"/>
              </a:rPr>
              <a:t>eax</a:t>
            </a:r>
            <a:r>
              <a:rPr lang="en-US" dirty="0">
                <a:latin typeface="Avenir Next Condensed" panose="020B0506020202020204" pitchFamily="34" charset="0"/>
              </a:rPr>
              <a:t>: indicate a stack access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Context indicated by previous instructions</a:t>
            </a:r>
          </a:p>
          <a:p>
            <a:endParaRPr lang="en-US" dirty="0">
              <a:latin typeface="Avenir Next Condensed" panose="020B0506020202020204" pitchFamily="34" charset="0"/>
            </a:endParaRPr>
          </a:p>
          <a:p>
            <a:r>
              <a:rPr lang="en-US" dirty="0">
                <a:latin typeface="Avenir Next Condensed" panose="020B0506020202020204" pitchFamily="34" charset="0"/>
              </a:rPr>
              <a:t>In the context of Software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Crash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Analysis </a:t>
            </a:r>
            <a:r>
              <a:rPr lang="en-US" dirty="0">
                <a:latin typeface="Avenir Next Condensed" panose="020B0506020202020204" pitchFamily="34" charset="0"/>
              </a:rPr>
              <a:t>: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The full control flow or execution trace is not available.</a:t>
            </a:r>
          </a:p>
          <a:p>
            <a:pPr lvl="2"/>
            <a:r>
              <a:rPr lang="en-US" dirty="0">
                <a:latin typeface="Avenir Next Condensed" panose="020B0506020202020204" pitchFamily="34" charset="0"/>
              </a:rPr>
              <a:t>Core dump can only record limit length of execution trace.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VSA will perform over-approximation in value-set construction.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3312D5-35CF-7B4B-9F3D-029C50F5C6B5}"/>
              </a:ext>
            </a:extLst>
          </p:cNvPr>
          <p:cNvSpPr/>
          <p:nvPr/>
        </p:nvSpPr>
        <p:spPr>
          <a:xfrm>
            <a:off x="6235700" y="2806700"/>
            <a:ext cx="5422900" cy="787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A1: 8D 1C 24	</a:t>
            </a:r>
            <a:r>
              <a:rPr lang="en-US" sz="2400" dirty="0">
                <a:solidFill>
                  <a:schemeClr val="tx1"/>
                </a:solidFill>
              </a:rPr>
              <a:t>lea </a:t>
            </a:r>
            <a:r>
              <a:rPr lang="en-US" sz="2400" dirty="0" err="1">
                <a:solidFill>
                  <a:schemeClr val="tx1"/>
                </a:solidFill>
              </a:rPr>
              <a:t>ebx</a:t>
            </a:r>
            <a:r>
              <a:rPr lang="en-US" sz="2400" dirty="0">
                <a:solidFill>
                  <a:schemeClr val="tx1"/>
                </a:solidFill>
              </a:rPr>
              <a:t>, [</a:t>
            </a:r>
            <a:r>
              <a:rPr lang="en-US" sz="2400" dirty="0" err="1">
                <a:solidFill>
                  <a:schemeClr val="tx1"/>
                </a:solidFill>
              </a:rPr>
              <a:t>esp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A2: 89 0B        	</a:t>
            </a:r>
            <a:r>
              <a:rPr lang="en-US" sz="2400" dirty="0" err="1">
                <a:solidFill>
                  <a:schemeClr val="tx1"/>
                </a:solidFill>
              </a:rPr>
              <a:t>mov</a:t>
            </a:r>
            <a:r>
              <a:rPr lang="en-US" sz="2400" dirty="0">
                <a:solidFill>
                  <a:schemeClr val="tx1"/>
                </a:solidFill>
              </a:rPr>
              <a:t> DWORD PTR [</a:t>
            </a:r>
            <a:r>
              <a:rPr lang="en-US" sz="2400" dirty="0" err="1">
                <a:solidFill>
                  <a:schemeClr val="tx1"/>
                </a:solidFill>
              </a:rPr>
              <a:t>ebx</a:t>
            </a:r>
            <a:r>
              <a:rPr lang="en-US" sz="2400" dirty="0">
                <a:solidFill>
                  <a:schemeClr val="tx1"/>
                </a:solidFill>
              </a:rPr>
              <a:t>], </a:t>
            </a:r>
            <a:r>
              <a:rPr lang="en-US" sz="2400" dirty="0" err="1">
                <a:solidFill>
                  <a:schemeClr val="tx1"/>
                </a:solidFill>
              </a:rPr>
              <a:t>ecx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139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58EEC-F755-0F4D-A74C-CE288F6B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How to Improve Value-set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27765-A0A9-D648-AC28-BA5DA6F49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92877"/>
          </a:xfrm>
        </p:spPr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Memory alias analysis can be simplified as </a:t>
            </a:r>
            <a:r>
              <a:rPr lang="en-US" dirty="0">
                <a:solidFill>
                  <a:srgbClr val="FF0000"/>
                </a:solidFill>
                <a:latin typeface="Avenir Next Condensed" panose="020B0506020202020204" pitchFamily="34" charset="0"/>
              </a:rPr>
              <a:t>the relationship between instruction sequence and corresponding value-set of memory access</a:t>
            </a:r>
            <a:r>
              <a:rPr lang="en-US" dirty="0">
                <a:latin typeface="Avenir Next Condensed" panose="020B0506020202020204" pitchFamily="34" charset="0"/>
              </a:rPr>
              <a:t>, meanwhile, deep learning is good at finding such relationship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Previous applications demonstrated that DL can be used to learn patterns from input and assign each input an label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CBB24-AF7C-E84F-986B-B09C9553F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A0A26A-086D-2A4B-852A-7B702C654519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E7331-0180-8B4F-84E8-78EC64005803}"/>
              </a:ext>
            </a:extLst>
          </p:cNvPr>
          <p:cNvSpPr/>
          <p:nvPr/>
        </p:nvSpPr>
        <p:spPr>
          <a:xfrm>
            <a:off x="5223764" y="4564666"/>
            <a:ext cx="6041644" cy="411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" sz="2400" dirty="0">
                <a:solidFill>
                  <a:schemeClr val="tx1"/>
                </a:solidFill>
              </a:rPr>
              <a:t>90	90	90	90	83	EC	4C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0ABE7A-5C1F-CF47-BEFC-26E864B216F4}"/>
              </a:ext>
            </a:extLst>
          </p:cNvPr>
          <p:cNvSpPr/>
          <p:nvPr/>
        </p:nvSpPr>
        <p:spPr>
          <a:xfrm>
            <a:off x="5223764" y="5852922"/>
            <a:ext cx="6041644" cy="411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" sz="2400" dirty="0">
                <a:solidFill>
                  <a:schemeClr val="tx1"/>
                </a:solidFill>
              </a:rPr>
              <a:t> 0	 0	 0	 0	 1	 0	 0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BE39DE-9F46-1640-B0BB-E533EE22D3F7}"/>
              </a:ext>
            </a:extLst>
          </p:cNvPr>
          <p:cNvSpPr txBox="1"/>
          <p:nvPr/>
        </p:nvSpPr>
        <p:spPr>
          <a:xfrm>
            <a:off x="5223764" y="4108704"/>
            <a:ext cx="59563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nop</a:t>
            </a:r>
            <a:r>
              <a:rPr lang="en-US" dirty="0"/>
              <a:t>; 	</a:t>
            </a:r>
            <a:r>
              <a:rPr lang="en-US" dirty="0" err="1"/>
              <a:t>nop</a:t>
            </a:r>
            <a:r>
              <a:rPr lang="en-US" dirty="0"/>
              <a:t>; 	</a:t>
            </a:r>
            <a:r>
              <a:rPr lang="en-US" dirty="0" err="1"/>
              <a:t>nop</a:t>
            </a:r>
            <a:r>
              <a:rPr lang="en-US" dirty="0"/>
              <a:t>; 	</a:t>
            </a:r>
            <a:r>
              <a:rPr lang="en-US" dirty="0" err="1"/>
              <a:t>nop</a:t>
            </a:r>
            <a:r>
              <a:rPr lang="en-US" dirty="0"/>
              <a:t>; 	sub </a:t>
            </a:r>
            <a:r>
              <a:rPr lang="en-US" dirty="0" err="1"/>
              <a:t>esp</a:t>
            </a:r>
            <a:r>
              <a:rPr lang="en-US" dirty="0"/>
              <a:t>, 0x4c;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CEDDED-0710-994F-853F-48D560545991}"/>
              </a:ext>
            </a:extLst>
          </p:cNvPr>
          <p:cNvSpPr txBox="1"/>
          <p:nvPr/>
        </p:nvSpPr>
        <p:spPr>
          <a:xfrm>
            <a:off x="5757418" y="5153178"/>
            <a:ext cx="4974336" cy="5232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Recurrent Neural Network (RNN)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C5B38D-D848-8A48-A10A-4D6657B51006}"/>
              </a:ext>
            </a:extLst>
          </p:cNvPr>
          <p:cNvSpPr txBox="1"/>
          <p:nvPr/>
        </p:nvSpPr>
        <p:spPr>
          <a:xfrm>
            <a:off x="838200" y="4976654"/>
            <a:ext cx="3989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Binary Function Start Identification (</a:t>
            </a:r>
            <a:r>
              <a:rPr lang="en-US" sz="2000" dirty="0" err="1"/>
              <a:t>Usenix</a:t>
            </a:r>
            <a:r>
              <a:rPr lang="en-US" sz="2000" dirty="0"/>
              <a:t> Security’15)</a:t>
            </a:r>
          </a:p>
        </p:txBody>
      </p:sp>
    </p:spTree>
    <p:extLst>
      <p:ext uri="{BB962C8B-B14F-4D97-AF65-F5344CB8AC3E}">
        <p14:creationId xmlns:p14="http://schemas.microsoft.com/office/powerpoint/2010/main" val="125411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84" y="365125"/>
            <a:ext cx="11478016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DEEPVSA</a:t>
            </a:r>
            <a:r>
              <a:rPr lang="en-US" altLang="zh-CN" dirty="0">
                <a:latin typeface="Avenir Next Condensed" panose="020B0506020202020204" pitchFamily="34" charset="0"/>
              </a:rPr>
              <a:t>: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Facilitate Value-set Analysis with Deep Learning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26</a:t>
            </a:fld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39DD02-8A9A-E64A-84E8-ECC0FCFD4EA6}"/>
              </a:ext>
            </a:extLst>
          </p:cNvPr>
          <p:cNvSpPr/>
          <p:nvPr/>
        </p:nvSpPr>
        <p:spPr>
          <a:xfrm>
            <a:off x="982980" y="2188120"/>
            <a:ext cx="3238291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Instruction trace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39727-822D-2546-A138-C2E96F0CA35B}"/>
              </a:ext>
            </a:extLst>
          </p:cNvPr>
          <p:cNvSpPr/>
          <p:nvPr/>
        </p:nvSpPr>
        <p:spPr>
          <a:xfrm>
            <a:off x="1004743" y="4349227"/>
            <a:ext cx="3238291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Label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region)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47378-0722-8249-B1BE-D0737F6D6A9D}"/>
              </a:ext>
            </a:extLst>
          </p:cNvPr>
          <p:cNvSpPr txBox="1"/>
          <p:nvPr/>
        </p:nvSpPr>
        <p:spPr>
          <a:xfrm>
            <a:off x="1505055" y="3353350"/>
            <a:ext cx="218610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C29EFB2-9F99-A44F-ACD0-BD2B00B47FCB}"/>
              </a:ext>
            </a:extLst>
          </p:cNvPr>
          <p:cNvSpPr/>
          <p:nvPr/>
        </p:nvSpPr>
        <p:spPr>
          <a:xfrm rot="16200000">
            <a:off x="2410425" y="3607980"/>
            <a:ext cx="426929" cy="319476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0BD6D5-6B4A-7642-BC23-47140F64AE8D}"/>
              </a:ext>
            </a:extLst>
          </p:cNvPr>
          <p:cNvSpPr txBox="1"/>
          <p:nvPr/>
        </p:nvSpPr>
        <p:spPr>
          <a:xfrm>
            <a:off x="1086163" y="5502879"/>
            <a:ext cx="30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2829AD-C534-B94D-B33F-293A0F65D56B}"/>
              </a:ext>
            </a:extLst>
          </p:cNvPr>
          <p:cNvSpPr/>
          <p:nvPr/>
        </p:nvSpPr>
        <p:spPr>
          <a:xfrm>
            <a:off x="4617616" y="2188119"/>
            <a:ext cx="3238291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Crashing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Trace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DB2C6D-0923-7C40-8C0C-2DB220CAA1F4}"/>
              </a:ext>
            </a:extLst>
          </p:cNvPr>
          <p:cNvSpPr txBox="1"/>
          <p:nvPr/>
        </p:nvSpPr>
        <p:spPr>
          <a:xfrm>
            <a:off x="5135517" y="3353350"/>
            <a:ext cx="218610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F5ED11-3C78-634C-85E3-D8FA4349C853}"/>
              </a:ext>
            </a:extLst>
          </p:cNvPr>
          <p:cNvSpPr/>
          <p:nvPr/>
        </p:nvSpPr>
        <p:spPr>
          <a:xfrm>
            <a:off x="4613440" y="4349227"/>
            <a:ext cx="3238291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Predicted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Region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31714C6D-A447-FC4A-A640-618152F49618}"/>
              </a:ext>
            </a:extLst>
          </p:cNvPr>
          <p:cNvSpPr/>
          <p:nvPr/>
        </p:nvSpPr>
        <p:spPr>
          <a:xfrm rot="16200000">
            <a:off x="6023297" y="3586216"/>
            <a:ext cx="426929" cy="323829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260158-D728-544A-9B6E-3FFFCE4C6939}"/>
              </a:ext>
            </a:extLst>
          </p:cNvPr>
          <p:cNvSpPr txBox="1"/>
          <p:nvPr/>
        </p:nvSpPr>
        <p:spPr>
          <a:xfrm>
            <a:off x="4694861" y="5484551"/>
            <a:ext cx="30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E3037FD5-5A13-AE4F-8348-4BD185CF9DEE}"/>
              </a:ext>
            </a:extLst>
          </p:cNvPr>
          <p:cNvSpPr/>
          <p:nvPr/>
        </p:nvSpPr>
        <p:spPr>
          <a:xfrm rot="16200000">
            <a:off x="9822290" y="3607980"/>
            <a:ext cx="426929" cy="319476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62C1B8-F4CB-4B47-AC9E-C9D146164FE2}"/>
              </a:ext>
            </a:extLst>
          </p:cNvPr>
          <p:cNvSpPr txBox="1"/>
          <p:nvPr/>
        </p:nvSpPr>
        <p:spPr>
          <a:xfrm>
            <a:off x="8498026" y="5502879"/>
            <a:ext cx="3075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Integrate and facilitate VSA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predicted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B1607A6-CE8A-344B-912D-1251EF450505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3691160" y="3538016"/>
            <a:ext cx="144435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B588F-F261-C34C-A1C9-70E97E9962CF}"/>
              </a:ext>
            </a:extLst>
          </p:cNvPr>
          <p:cNvSpPr/>
          <p:nvPr/>
        </p:nvSpPr>
        <p:spPr>
          <a:xfrm>
            <a:off x="8438372" y="2188119"/>
            <a:ext cx="3194765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Predicted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Memory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Region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83DD7E-80BC-4F40-9030-F697424E11E8}"/>
              </a:ext>
            </a:extLst>
          </p:cNvPr>
          <p:cNvSpPr/>
          <p:nvPr/>
        </p:nvSpPr>
        <p:spPr>
          <a:xfrm>
            <a:off x="8450326" y="4349227"/>
            <a:ext cx="3194765" cy="5386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Value-set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FE14E383-9A00-0E45-854D-3B1AF101D0E1}"/>
              </a:ext>
            </a:extLst>
          </p:cNvPr>
          <p:cNvSpPr/>
          <p:nvPr/>
        </p:nvSpPr>
        <p:spPr>
          <a:xfrm>
            <a:off x="9835335" y="2954975"/>
            <a:ext cx="400833" cy="1212049"/>
          </a:xfrm>
          <a:prstGeom prst="downArrow">
            <a:avLst>
              <a:gd name="adj1" fmla="val 50000"/>
              <a:gd name="adj2" fmla="val 906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A4FF49-3700-1845-916F-E561E5F55E11}"/>
              </a:ext>
            </a:extLst>
          </p:cNvPr>
          <p:cNvCxnSpPr>
            <a:stCxn id="16" idx="3"/>
            <a:endCxn id="24" idx="1"/>
          </p:cNvCxnSpPr>
          <p:nvPr/>
        </p:nvCxnSpPr>
        <p:spPr>
          <a:xfrm flipV="1">
            <a:off x="7851731" y="2457463"/>
            <a:ext cx="586641" cy="216110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own Arrow 29">
            <a:extLst>
              <a:ext uri="{FF2B5EF4-FFF2-40B4-BE49-F238E27FC236}">
                <a16:creationId xmlns:a16="http://schemas.microsoft.com/office/drawing/2014/main" id="{6EDF7552-ECDE-614D-9979-317085DFA657}"/>
              </a:ext>
            </a:extLst>
          </p:cNvPr>
          <p:cNvSpPr/>
          <p:nvPr/>
        </p:nvSpPr>
        <p:spPr>
          <a:xfrm>
            <a:off x="2467627" y="2792531"/>
            <a:ext cx="237995" cy="520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9DB50DD3-A69B-A340-80D0-E3293672E5B2}"/>
              </a:ext>
            </a:extLst>
          </p:cNvPr>
          <p:cNvSpPr/>
          <p:nvPr/>
        </p:nvSpPr>
        <p:spPr>
          <a:xfrm>
            <a:off x="2467627" y="3786624"/>
            <a:ext cx="237995" cy="520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B9E144E1-8A01-A945-92D5-8EA1A1CFC997}"/>
              </a:ext>
            </a:extLst>
          </p:cNvPr>
          <p:cNvSpPr/>
          <p:nvPr/>
        </p:nvSpPr>
        <p:spPr>
          <a:xfrm>
            <a:off x="6117763" y="3776659"/>
            <a:ext cx="237995" cy="520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57F38A67-DD44-C84E-BAD7-90F61C3701DA}"/>
              </a:ext>
            </a:extLst>
          </p:cNvPr>
          <p:cNvSpPr/>
          <p:nvPr/>
        </p:nvSpPr>
        <p:spPr>
          <a:xfrm>
            <a:off x="6109571" y="2767048"/>
            <a:ext cx="237995" cy="5205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51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/>
              </a:rPr>
              <a:t>Facilitate Software Crash Analysis With VSA &amp;&amp;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demo.mp4">
            <a:hlinkClick r:id="" action="ppaction://media"/>
            <a:extLst>
              <a:ext uri="{FF2B5EF4-FFF2-40B4-BE49-F238E27FC236}">
                <a16:creationId xmlns:a16="http://schemas.microsoft.com/office/drawing/2014/main" id="{00210D58-A28B-3C40-AF6B-383CE49AC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87553" y="1458351"/>
            <a:ext cx="9216891" cy="51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6722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  <a:cs typeface="Calibri"/>
              </a:rPr>
              <a:t>Conclusion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B83D44-ACDA-4DF2-8455-1E1541BDAA1B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E592-39DE-BD4A-96DC-6384DA21A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2C6FF6-6B05-2144-9960-7DC74996E284}"/>
              </a:ext>
            </a:extLst>
          </p:cNvPr>
          <p:cNvSpPr/>
          <p:nvPr/>
        </p:nvSpPr>
        <p:spPr>
          <a:xfrm>
            <a:off x="838199" y="1809307"/>
            <a:ext cx="10515601" cy="91795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The fix of software vulnerability needs reproducing the vulnerability or analyzing crash reports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5EB39BE-5F98-444F-8D8A-5C0813C7C4F0}"/>
              </a:ext>
            </a:extLst>
          </p:cNvPr>
          <p:cNvSpPr/>
          <p:nvPr/>
        </p:nvSpPr>
        <p:spPr>
          <a:xfrm>
            <a:off x="838198" y="4287208"/>
            <a:ext cx="10515600" cy="93320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Software crash analysis</a:t>
            </a:r>
            <a:r>
              <a:rPr lang="zh-CN" alt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and Vulnerability reproduction</a:t>
            </a:r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could facilitate developers efficiently and accurately locate the root cause of software</a:t>
            </a:r>
            <a:r>
              <a:rPr lang="zh-CN" alt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defects</a:t>
            </a:r>
            <a:endParaRPr lang="en-US" sz="2800" dirty="0">
              <a:solidFill>
                <a:schemeClr val="tx1"/>
              </a:solidFill>
              <a:latin typeface="Avenir Next Condensed" panose="020B0506020202020204" pitchFamily="34" charset="0"/>
              <a:cs typeface="Calibri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5C63DA2-BF0A-9145-9C69-DF0EE58E7C01}"/>
              </a:ext>
            </a:extLst>
          </p:cNvPr>
          <p:cNvSpPr/>
          <p:nvPr/>
        </p:nvSpPr>
        <p:spPr>
          <a:xfrm>
            <a:off x="838197" y="3077601"/>
            <a:ext cx="10515601" cy="8941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Vulnerability reproduction and software crash analysis are difficult and needs extensive manual effort</a:t>
            </a:r>
          </a:p>
        </p:txBody>
      </p:sp>
    </p:spTree>
    <p:extLst>
      <p:ext uri="{BB962C8B-B14F-4D97-AF65-F5344CB8AC3E}">
        <p14:creationId xmlns:p14="http://schemas.microsoft.com/office/powerpoint/2010/main" val="3491117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/>
              </a:rP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" sz="4000" dirty="0">
              <a:latin typeface="Avenir Next Condensed Medium" panose="020B0506020202020204" pitchFamily="34" charset="0"/>
            </a:endParaRPr>
          </a:p>
          <a:p>
            <a:pPr marL="0" indent="0">
              <a:buNone/>
            </a:pPr>
            <a:r>
              <a:rPr lang="de" sz="3600" dirty="0">
                <a:latin typeface="Avenir Next Condensed Medium" panose="020B0506020202020204" pitchFamily="34" charset="0"/>
              </a:rPr>
              <a:t>Name: </a:t>
            </a:r>
            <a:r>
              <a:rPr lang="de" sz="3600" dirty="0" err="1">
                <a:latin typeface="Avenir Next Condensed Medium" panose="020B0506020202020204" pitchFamily="34" charset="0"/>
              </a:rPr>
              <a:t>Dongliang</a:t>
            </a:r>
            <a:r>
              <a:rPr lang="de" sz="3600" dirty="0">
                <a:latin typeface="Avenir Next Condensed Medium" panose="020B0506020202020204" pitchFamily="34" charset="0"/>
              </a:rPr>
              <a:t> </a:t>
            </a:r>
            <a:r>
              <a:rPr lang="de" sz="3600" dirty="0" err="1">
                <a:latin typeface="Avenir Next Condensed Medium" panose="020B0506020202020204" pitchFamily="34" charset="0"/>
              </a:rPr>
              <a:t>Mu</a:t>
            </a:r>
            <a:endParaRPr lang="de" sz="3600" dirty="0">
              <a:latin typeface="Avenir Next Condensed Medium" panose="020B0506020202020204" pitchFamily="34" charset="0"/>
            </a:endParaRPr>
          </a:p>
          <a:p>
            <a:pPr marL="0" indent="0">
              <a:buNone/>
            </a:pPr>
            <a:r>
              <a:rPr lang="de" sz="3600" dirty="0">
                <a:latin typeface="Avenir Next Condensed Medium" panose="020B0506020202020204" pitchFamily="34" charset="0"/>
              </a:rPr>
              <a:t>Homepage: </a:t>
            </a:r>
            <a:r>
              <a:rPr lang="en-US" sz="3600" dirty="0">
                <a:hlinkClick r:id="rId3"/>
              </a:rPr>
              <a:t>https://mudongliang.github.io/about/</a:t>
            </a:r>
            <a:endParaRPr lang="en-US" sz="3600" dirty="0"/>
          </a:p>
          <a:p>
            <a:pPr marL="0" indent="0">
              <a:buNone/>
            </a:pPr>
            <a:r>
              <a:rPr lang="de" sz="3600" dirty="0">
                <a:latin typeface="Avenir Next Condensed Medium" panose="020B0506020202020204" pitchFamily="34" charset="0"/>
              </a:rPr>
              <a:t>Email: </a:t>
            </a:r>
            <a:r>
              <a:rPr lang="de" sz="3600" dirty="0">
                <a:latin typeface="Avenir Next Condensed Medium" panose="020B0506020202020204" pitchFamily="34" charset="0"/>
                <a:hlinkClick r:id="rId4"/>
              </a:rPr>
              <a:t>dzm77@ist.psu.edu</a:t>
            </a:r>
            <a:endParaRPr lang="en-US" sz="3600" dirty="0">
              <a:latin typeface="Avenir Next Condensed Medium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359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B1811-5923-1D4E-A0B5-49E02CA74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4680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How Software Vendors Identify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and </a:t>
            </a:r>
            <a:r>
              <a:rPr lang="en-US" dirty="0">
                <a:latin typeface="Avenir Next Condensed" panose="020B0506020202020204" pitchFamily="34" charset="0"/>
              </a:rPr>
              <a:t>Fix Vulnerabilities?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45262-8648-234D-B322-43EA183C7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D7FC7-0F7E-3E4B-93AB-C56378997E30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46C544B-73EB-3245-A874-C7CBEF604388}"/>
              </a:ext>
            </a:extLst>
          </p:cNvPr>
          <p:cNvSpPr/>
          <p:nvPr/>
        </p:nvSpPr>
        <p:spPr>
          <a:xfrm>
            <a:off x="838197" y="2224236"/>
            <a:ext cx="10515601" cy="1204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Software Vendors Encourage Vulnerability Reporting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ECC5A6-DDAD-A745-A4E2-0DDF147C4ED1}"/>
              </a:ext>
            </a:extLst>
          </p:cNvPr>
          <p:cNvSpPr/>
          <p:nvPr/>
        </p:nvSpPr>
        <p:spPr>
          <a:xfrm>
            <a:off x="838197" y="3961230"/>
            <a:ext cx="10515601" cy="120476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Software Vendors Automatically Collect Crash Reports</a:t>
            </a:r>
          </a:p>
        </p:txBody>
      </p:sp>
    </p:spTree>
    <p:extLst>
      <p:ext uri="{BB962C8B-B14F-4D97-AF65-F5344CB8AC3E}">
        <p14:creationId xmlns:p14="http://schemas.microsoft.com/office/powerpoint/2010/main" val="1995102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/>
              </a:rPr>
              <a:t>Our Findings</a:t>
            </a:r>
            <a:r>
              <a:rPr lang="zh-CN" altLang="en-US" dirty="0">
                <a:latin typeface="Avenir Next Condensed"/>
              </a:rPr>
              <a:t> </a:t>
            </a:r>
            <a:r>
              <a:rPr lang="en-US" altLang="zh-CN" dirty="0">
                <a:latin typeface="Avenir Next Condensed"/>
              </a:rPr>
              <a:t>of Vulnerability Reproduction</a:t>
            </a:r>
            <a:endParaRPr lang="en-US" dirty="0">
              <a:latin typeface="Avenir Next Condense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 Condensed Medium" panose="020B0506020202020204" pitchFamily="34" charset="0"/>
              </a:rPr>
              <a:t>Finding 1 : Vulnerability is difficult to reproduce</a:t>
            </a:r>
          </a:p>
          <a:p>
            <a:r>
              <a:rPr lang="en-US" dirty="0">
                <a:latin typeface="Avenir Next Condensed Medium" panose="020B0506020202020204" pitchFamily="34" charset="0"/>
              </a:rPr>
              <a:t>Finding 2 : Key Factors makes reproduction difficult (Top 3)</a:t>
            </a:r>
          </a:p>
          <a:p>
            <a:pPr lvl="1"/>
            <a:r>
              <a:rPr lang="en-US" dirty="0">
                <a:latin typeface="Avenir Next Condensed Medium" panose="020B0506020202020204" pitchFamily="34" charset="0"/>
              </a:rPr>
              <a:t>Trigger Method </a:t>
            </a:r>
          </a:p>
          <a:p>
            <a:pPr lvl="1"/>
            <a:r>
              <a:rPr lang="en-US" dirty="0">
                <a:latin typeface="Avenir Next Condensed Medium" panose="020B0506020202020204" pitchFamily="34" charset="0"/>
              </a:rPr>
              <a:t>Software Installation</a:t>
            </a:r>
          </a:p>
          <a:p>
            <a:pPr lvl="1"/>
            <a:r>
              <a:rPr lang="en-US" dirty="0" err="1">
                <a:latin typeface="Avenir Next Condensed Medium" panose="020B0506020202020204" pitchFamily="34" charset="0"/>
              </a:rPr>
              <a:t>PoC</a:t>
            </a:r>
            <a:r>
              <a:rPr lang="en-US" dirty="0">
                <a:latin typeface="Avenir Next Condensed Medium" panose="020B0506020202020204" pitchFamily="34" charset="0"/>
              </a:rPr>
              <a:t> (Proof-of-Concept)</a:t>
            </a:r>
          </a:p>
          <a:p>
            <a:pPr lvl="1"/>
            <a:r>
              <a:rPr lang="en-US" dirty="0">
                <a:latin typeface="Avenir Next Condensed Medium" panose="020B0506020202020204" pitchFamily="34" charset="0"/>
              </a:rPr>
              <a:t>Software Configuration</a:t>
            </a:r>
          </a:p>
          <a:p>
            <a:r>
              <a:rPr lang="en-US" dirty="0">
                <a:latin typeface="Avenir Next Condensed Medium" panose="020B0506020202020204" pitchFamily="34" charset="0"/>
              </a:rPr>
              <a:t>Finding 3 : Useful Tips for Information Recovery</a:t>
            </a:r>
          </a:p>
          <a:p>
            <a:pPr lvl="1"/>
            <a:r>
              <a:rPr lang="en-US" dirty="0">
                <a:latin typeface="Avenir Next Condensed Medium" panose="020B0506020202020204" pitchFamily="34" charset="0"/>
              </a:rPr>
              <a:t>Priority of Information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venir Next Condensed Medium" panose="020B0506020202020204" pitchFamily="34" charset="0"/>
              </a:rPr>
              <a:t>Correlation of Different Vulnerabilities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Avenir Next Condensed Medium" panose="020B0506020202020204" pitchFamily="34" charset="0"/>
                <a:cs typeface="Calibri"/>
              </a:rPr>
              <a:t>Tools which infer Missing Information from Crash Dump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17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4732" cy="1325563"/>
          </a:xfrm>
        </p:spPr>
        <p:txBody>
          <a:bodyPr/>
          <a:lstStyle/>
          <a:p>
            <a:r>
              <a:rPr lang="en-US" dirty="0">
                <a:latin typeface="Avenir Next Condensed"/>
              </a:rPr>
              <a:t>Crash Reports Reveal Software Defects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7E1BB70-C485-4547-B9EC-2AB41577A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2048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Next Condensed" panose="020B0506020202020204" pitchFamily="34" charset="0"/>
              </a:rPr>
              <a:t>Websense scoured some 16 Million Microsoft Windows Error Report logs over a 4-month period </a:t>
            </a:r>
          </a:p>
          <a:p>
            <a:pPr marL="285750" indent="-285750"/>
            <a:r>
              <a:rPr lang="en-US" sz="2400" dirty="0">
                <a:latin typeface="Avenir Next Condensed" panose="020B0506020202020204" pitchFamily="34" charset="0"/>
              </a:rPr>
              <a:t>found five crash reports from four different organizations that appeared to indicate exploit attempts of CVE-2013-3893</a:t>
            </a:r>
          </a:p>
          <a:p>
            <a:pPr marL="285750" indent="-285750"/>
            <a:r>
              <a:rPr lang="en-US" sz="2400" dirty="0">
                <a:latin typeface="Avenir Next Condensed" panose="020B0506020202020204" pitchFamily="34" charset="0"/>
              </a:rPr>
              <a:t>spotted traffic going to a remote access Trojan typically associated with targeted attacks called Houdini H-Worm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8C57B1-F21F-6144-BF28-D42DF2031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77056"/>
            <a:ext cx="6235700" cy="1816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7100FA-5325-454A-ABE1-C2C2F9B9B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4527550"/>
            <a:ext cx="6375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Avenir Next Condensed"/>
              </a:rPr>
              <a:t>Combine Reverse Execution and Value-set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CFCC8F-68F8-8041-80F0-C4D73A8713B4}"/>
              </a:ext>
            </a:extLst>
          </p:cNvPr>
          <p:cNvSpPr/>
          <p:nvPr/>
        </p:nvSpPr>
        <p:spPr>
          <a:xfrm>
            <a:off x="4709155" y="2819233"/>
            <a:ext cx="2454964" cy="21667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A1: push </a:t>
            </a:r>
            <a:r>
              <a:rPr lang="en-US" dirty="0" err="1">
                <a:solidFill>
                  <a:schemeClr val="tx1"/>
                </a:solidFill>
              </a:rPr>
              <a:t>ebp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A2: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ebp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esp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A3: sub </a:t>
            </a:r>
            <a:r>
              <a:rPr lang="en-US" dirty="0" err="1">
                <a:solidFill>
                  <a:schemeClr val="tx1"/>
                </a:solidFill>
              </a:rPr>
              <a:t>esp</a:t>
            </a:r>
            <a:r>
              <a:rPr lang="en-US" dirty="0">
                <a:solidFill>
                  <a:schemeClr val="tx1"/>
                </a:solidFill>
              </a:rPr>
              <a:t>, 0x14</a:t>
            </a:r>
          </a:p>
          <a:p>
            <a:r>
              <a:rPr lang="en-US" dirty="0">
                <a:solidFill>
                  <a:schemeClr val="tx1"/>
                </a:solidFill>
              </a:rPr>
              <a:t>A4: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r>
              <a:rPr lang="en-US" dirty="0">
                <a:solidFill>
                  <a:schemeClr val="tx1"/>
                </a:solidFill>
              </a:rPr>
              <a:t> [ebp-0xc], test</a:t>
            </a:r>
          </a:p>
          <a:p>
            <a:r>
              <a:rPr lang="en-US" dirty="0">
                <a:solidFill>
                  <a:schemeClr val="tx1"/>
                </a:solidFill>
              </a:rPr>
              <a:t>……</a:t>
            </a:r>
          </a:p>
          <a:p>
            <a:r>
              <a:rPr lang="en-US" dirty="0">
                <a:solidFill>
                  <a:schemeClr val="tx1"/>
                </a:solidFill>
              </a:rPr>
              <a:t>A18: add </a:t>
            </a:r>
            <a:r>
              <a:rPr lang="en-US" dirty="0" err="1">
                <a:solidFill>
                  <a:schemeClr val="tx1"/>
                </a:solidFill>
              </a:rPr>
              <a:t>esp</a:t>
            </a:r>
            <a:r>
              <a:rPr lang="en-US" dirty="0">
                <a:solidFill>
                  <a:schemeClr val="tx1"/>
                </a:solidFill>
              </a:rPr>
              <a:t>, 0x4</a:t>
            </a:r>
          </a:p>
          <a:p>
            <a:r>
              <a:rPr lang="en-US" dirty="0">
                <a:solidFill>
                  <a:schemeClr val="tx1"/>
                </a:solidFill>
              </a:rPr>
              <a:t>A19: </a:t>
            </a:r>
            <a:r>
              <a:rPr lang="en-US" dirty="0" err="1">
                <a:solidFill>
                  <a:schemeClr val="tx1"/>
                </a:solidFill>
              </a:rPr>
              <a:t>mov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eax</a:t>
            </a:r>
            <a:r>
              <a:rPr lang="en-US" dirty="0">
                <a:solidFill>
                  <a:schemeClr val="tx1"/>
                </a:solidFill>
              </a:rPr>
              <a:t>, [ebp-0xc]</a:t>
            </a:r>
          </a:p>
          <a:p>
            <a:r>
              <a:rPr lang="en-US" dirty="0">
                <a:solidFill>
                  <a:srgbClr val="FF0000"/>
                </a:solidFill>
              </a:rPr>
              <a:t>A20: call </a:t>
            </a:r>
            <a:r>
              <a:rPr lang="en-US" dirty="0" err="1">
                <a:solidFill>
                  <a:srgbClr val="FF0000"/>
                </a:solidFill>
              </a:rPr>
              <a:t>eax</a:t>
            </a:r>
            <a:r>
              <a:rPr lang="en-US" dirty="0">
                <a:solidFill>
                  <a:srgbClr val="FF0000"/>
                </a:solidFill>
              </a:rPr>
              <a:t> ;crash site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2067595-D75D-FF4B-9A4E-98B515FCDA5D}"/>
              </a:ext>
            </a:extLst>
          </p:cNvPr>
          <p:cNvSpPr/>
          <p:nvPr/>
        </p:nvSpPr>
        <p:spPr>
          <a:xfrm>
            <a:off x="3734521" y="2819233"/>
            <a:ext cx="382980" cy="2166730"/>
          </a:xfrm>
          <a:prstGeom prst="upArrow">
            <a:avLst>
              <a:gd name="adj1" fmla="val 50000"/>
              <a:gd name="adj2" fmla="val 11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41079057-76AE-2140-9D2D-CA6275B482C0}"/>
              </a:ext>
            </a:extLst>
          </p:cNvPr>
          <p:cNvSpPr/>
          <p:nvPr/>
        </p:nvSpPr>
        <p:spPr>
          <a:xfrm rot="10800000">
            <a:off x="7890957" y="2825583"/>
            <a:ext cx="367088" cy="2166730"/>
          </a:xfrm>
          <a:prstGeom prst="upArrow">
            <a:avLst>
              <a:gd name="adj1" fmla="val 50000"/>
              <a:gd name="adj2" fmla="val 112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366DD-D128-5446-A3BC-93FEBB382656}"/>
              </a:ext>
            </a:extLst>
          </p:cNvPr>
          <p:cNvSpPr txBox="1"/>
          <p:nvPr/>
        </p:nvSpPr>
        <p:spPr>
          <a:xfrm>
            <a:off x="8801338" y="2819232"/>
            <a:ext cx="2170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Value Set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E85948-EC66-F644-B6BE-2AB2695A7BEB}"/>
              </a:ext>
            </a:extLst>
          </p:cNvPr>
          <p:cNvSpPr txBox="1"/>
          <p:nvPr/>
        </p:nvSpPr>
        <p:spPr>
          <a:xfrm>
            <a:off x="1157331" y="4524297"/>
            <a:ext cx="2213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venir Next Condensed" panose="020B0506020202020204" pitchFamily="34" charset="0"/>
              </a:rPr>
              <a:t>Reverse Execution</a:t>
            </a:r>
            <a:endParaRPr lang="en-US" sz="2400" dirty="0"/>
          </a:p>
        </p:txBody>
      </p: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D2674451-3AEC-2E42-8343-A84313D76041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rot="16200000" flipH="1">
            <a:off x="5997081" y="748163"/>
            <a:ext cx="6350" cy="4148490"/>
          </a:xfrm>
          <a:prstGeom prst="curvedConnector3">
            <a:avLst>
              <a:gd name="adj1" fmla="val -10486961"/>
            </a:avLst>
          </a:prstGeom>
          <a:ln w="25400">
            <a:solidFill>
              <a:srgbClr val="C00000"/>
            </a:solidFill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BF9B0AD0-E42D-BB49-9FB1-02A3E18792C8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6200000" flipH="1">
            <a:off x="5997081" y="2914893"/>
            <a:ext cx="6350" cy="4148490"/>
          </a:xfrm>
          <a:prstGeom prst="curvedConnector3">
            <a:avLst>
              <a:gd name="adj1" fmla="val 10180000"/>
            </a:avLst>
          </a:prstGeom>
          <a:ln w="25400">
            <a:solidFill>
              <a:srgbClr val="C00000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BEB2EAA-A6F6-6D4D-99D4-F795588B2330}"/>
              </a:ext>
            </a:extLst>
          </p:cNvPr>
          <p:cNvSpPr txBox="1"/>
          <p:nvPr/>
        </p:nvSpPr>
        <p:spPr>
          <a:xfrm>
            <a:off x="4518246" y="1767863"/>
            <a:ext cx="296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Facilitate Memory Alias Verification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37158B-564B-5E47-9AFA-6B52F4740742}"/>
              </a:ext>
            </a:extLst>
          </p:cNvPr>
          <p:cNvSpPr txBox="1"/>
          <p:nvPr/>
        </p:nvSpPr>
        <p:spPr>
          <a:xfrm>
            <a:off x="4777361" y="5655548"/>
            <a:ext cx="231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Help infer more value sets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2423E70-6C06-D14F-8CCA-F94271D4AF7F}"/>
              </a:ext>
            </a:extLst>
          </p:cNvPr>
          <p:cNvSpPr/>
          <p:nvPr/>
        </p:nvSpPr>
        <p:spPr>
          <a:xfrm>
            <a:off x="1220617" y="1835719"/>
            <a:ext cx="1865886" cy="1061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Effectiveness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7C887A-0108-2D40-8378-8F4E16ED63E0}"/>
              </a:ext>
            </a:extLst>
          </p:cNvPr>
          <p:cNvSpPr/>
          <p:nvPr/>
        </p:nvSpPr>
        <p:spPr>
          <a:xfrm>
            <a:off x="8953417" y="4635120"/>
            <a:ext cx="1865886" cy="10617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venir Next Condensed" panose="020B0506020202020204" pitchFamily="34" charset="0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48564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VSA is Unsuitable in Postmortem Program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In the content of postmortem program analysis: 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The full control flow or execution trace is not available</a:t>
            </a:r>
          </a:p>
          <a:p>
            <a:pPr lvl="1"/>
            <a:r>
              <a:rPr lang="en-US" dirty="0">
                <a:latin typeface="Avenir Next Condensed" panose="020B0506020202020204" pitchFamily="34" charset="0"/>
              </a:rPr>
              <a:t>VSA relies on control flow and context to infer memory address of a-</a:t>
            </a:r>
            <a:r>
              <a:rPr lang="en-US" dirty="0" err="1">
                <a:latin typeface="Avenir Next Condensed" panose="020B0506020202020204" pitchFamily="34" charset="0"/>
              </a:rPr>
              <a:t>loc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914075-4504-B441-A5EF-3528556F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70" y="3155950"/>
            <a:ext cx="7226300" cy="3200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1A72C4-1C95-9C45-8C1E-1A6E32674149}"/>
              </a:ext>
            </a:extLst>
          </p:cNvPr>
          <p:cNvSpPr/>
          <p:nvPr/>
        </p:nvSpPr>
        <p:spPr>
          <a:xfrm>
            <a:off x="3823970" y="5722374"/>
            <a:ext cx="1784350" cy="6187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3B87D4-5559-8549-B115-7B9E659D87DD}"/>
              </a:ext>
            </a:extLst>
          </p:cNvPr>
          <p:cNvSpPr/>
          <p:nvPr/>
        </p:nvSpPr>
        <p:spPr>
          <a:xfrm>
            <a:off x="5608318" y="3165290"/>
            <a:ext cx="1716714" cy="580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1FD4C7-DEEF-0B41-AD32-1624FE276680}"/>
              </a:ext>
            </a:extLst>
          </p:cNvPr>
          <p:cNvSpPr/>
          <p:nvPr/>
        </p:nvSpPr>
        <p:spPr>
          <a:xfrm>
            <a:off x="3847956" y="3746089"/>
            <a:ext cx="1760363" cy="7865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A9E742-D90E-5643-A65C-0780952CED26}"/>
              </a:ext>
            </a:extLst>
          </p:cNvPr>
          <p:cNvSpPr/>
          <p:nvPr/>
        </p:nvSpPr>
        <p:spPr>
          <a:xfrm>
            <a:off x="5608318" y="5357248"/>
            <a:ext cx="1716713" cy="9838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EE2686-2F28-634A-AC8C-B0D8632BD396}"/>
              </a:ext>
            </a:extLst>
          </p:cNvPr>
          <p:cNvGrpSpPr/>
          <p:nvPr/>
        </p:nvGrpSpPr>
        <p:grpSpPr>
          <a:xfrm>
            <a:off x="1022555" y="5879029"/>
            <a:ext cx="2428873" cy="400110"/>
            <a:chOff x="1022555" y="5879029"/>
            <a:chExt cx="2428873" cy="40011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D93D96-B641-674E-9449-967528E41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55" y="5935663"/>
              <a:ext cx="241300" cy="2413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1755457-DCAC-B844-9166-00CE89D82816}"/>
                </a:ext>
              </a:extLst>
            </p:cNvPr>
            <p:cNvSpPr txBox="1"/>
            <p:nvPr/>
          </p:nvSpPr>
          <p:spPr>
            <a:xfrm>
              <a:off x="1194843" y="5879029"/>
              <a:ext cx="22565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venir Next Condensed" panose="020B0506020202020204" pitchFamily="34" charset="0"/>
                </a:rPr>
                <a:t>may point to anywhere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4878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Exponential Hypothesis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90562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The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complexity</a:t>
            </a:r>
            <a:r>
              <a:rPr lang="zh-CN" altLang="en-US" dirty="0"/>
              <a:t> </a:t>
            </a:r>
            <a:r>
              <a:rPr lang="en-US" altLang="zh-CN" dirty="0">
                <a:latin typeface="Avenir Next Condensed" panose="020B0506020202020204" pitchFamily="34" charset="0"/>
              </a:rPr>
              <a:t>of Hypothesis Testing is exponential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As the probability of two memory accesses being aliased is not uniformly random, Hypothesis Testing will waste lots of time in memory alias verification.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If we directly assume every memory alias pair is non-alias, what will happen?</a:t>
            </a:r>
          </a:p>
          <a:p>
            <a:endParaRPr lang="en-US" dirty="0">
              <a:latin typeface="Avenir Next Condensed" panose="020B0506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2D5A13-67CA-ED46-A677-188ED440EE93}"/>
              </a:ext>
            </a:extLst>
          </p:cNvPr>
          <p:cNvSpPr/>
          <p:nvPr/>
        </p:nvSpPr>
        <p:spPr>
          <a:xfrm>
            <a:off x="838200" y="4294287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4DC84D-2D78-6A48-94E3-95B91B93D098}"/>
              </a:ext>
            </a:extLst>
          </p:cNvPr>
          <p:cNvSpPr/>
          <p:nvPr/>
        </p:nvSpPr>
        <p:spPr>
          <a:xfrm>
            <a:off x="838200" y="5323428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M1’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080885-B980-C249-A9F5-67114C3BB6F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1534313" y="4749109"/>
            <a:ext cx="0" cy="57431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A912207-F1C7-1E41-B2EB-0B7A1D6EAF38}"/>
              </a:ext>
            </a:extLst>
          </p:cNvPr>
          <p:cNvCxnSpPr>
            <a:cxnSpLocks/>
          </p:cNvCxnSpPr>
          <p:nvPr/>
        </p:nvCxnSpPr>
        <p:spPr>
          <a:xfrm>
            <a:off x="2230426" y="5036268"/>
            <a:ext cx="127968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9FFE45A-A102-E342-8967-7E12686560BF}"/>
              </a:ext>
            </a:extLst>
          </p:cNvPr>
          <p:cNvSpPr txBox="1"/>
          <p:nvPr/>
        </p:nvSpPr>
        <p:spPr>
          <a:xfrm>
            <a:off x="2359739" y="4650657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Non-Alias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241099-6DA7-CB40-82EB-DC972045E4CF}"/>
              </a:ext>
            </a:extLst>
          </p:cNvPr>
          <p:cNvSpPr/>
          <p:nvPr/>
        </p:nvSpPr>
        <p:spPr>
          <a:xfrm>
            <a:off x="3510114" y="4294287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M2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B6EC1F2-558A-5345-B210-3DDCAD2CB56F}"/>
              </a:ext>
            </a:extLst>
          </p:cNvPr>
          <p:cNvSpPr/>
          <p:nvPr/>
        </p:nvSpPr>
        <p:spPr>
          <a:xfrm>
            <a:off x="3510114" y="5323428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M2’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670C8B-E6EB-4F4F-A90D-D28AE934995C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4206227" y="4749109"/>
            <a:ext cx="0" cy="57431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7745C87-F422-6F44-A14D-44E268EF00A2}"/>
              </a:ext>
            </a:extLst>
          </p:cNvPr>
          <p:cNvCxnSpPr>
            <a:cxnSpLocks/>
          </p:cNvCxnSpPr>
          <p:nvPr/>
        </p:nvCxnSpPr>
        <p:spPr>
          <a:xfrm>
            <a:off x="4959841" y="5134720"/>
            <a:ext cx="127968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78A86C5-B1EC-724C-AF68-5FF1BEC1193B}"/>
              </a:ext>
            </a:extLst>
          </p:cNvPr>
          <p:cNvSpPr txBox="1"/>
          <p:nvPr/>
        </p:nvSpPr>
        <p:spPr>
          <a:xfrm>
            <a:off x="5089154" y="4749109"/>
            <a:ext cx="96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Non-Alias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9A162B2-3DD9-0C40-B53C-0CF3CE08D753}"/>
              </a:ext>
            </a:extLst>
          </p:cNvPr>
          <p:cNvSpPr/>
          <p:nvPr/>
        </p:nvSpPr>
        <p:spPr>
          <a:xfrm>
            <a:off x="6241020" y="4294287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M3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72DEB91-6FC6-9D46-8E60-6B1F56016757}"/>
              </a:ext>
            </a:extLst>
          </p:cNvPr>
          <p:cNvSpPr/>
          <p:nvPr/>
        </p:nvSpPr>
        <p:spPr>
          <a:xfrm>
            <a:off x="6241020" y="5323428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M3’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1CB192-A548-8F4A-9F0B-F7C6BE8BFB11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6937133" y="4749109"/>
            <a:ext cx="0" cy="57431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E71DB7-B050-844D-86C5-86A4E95E9269}"/>
              </a:ext>
            </a:extLst>
          </p:cNvPr>
          <p:cNvSpPr/>
          <p:nvPr/>
        </p:nvSpPr>
        <p:spPr>
          <a:xfrm>
            <a:off x="9961574" y="4294287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8C49246-E3C6-744E-9004-92697E0DF428}"/>
              </a:ext>
            </a:extLst>
          </p:cNvPr>
          <p:cNvSpPr/>
          <p:nvPr/>
        </p:nvSpPr>
        <p:spPr>
          <a:xfrm>
            <a:off x="9961574" y="5323428"/>
            <a:ext cx="1392226" cy="45482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venir Next Condensed" panose="020B0506020202020204" pitchFamily="34" charset="0"/>
              </a:rPr>
              <a:t>Mn’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390BDF1-E02E-FB44-A758-E5372E2095D0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0657687" y="4749109"/>
            <a:ext cx="0" cy="57431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46AF3D-999E-9F4F-B691-5DBE50007ECF}"/>
              </a:ext>
            </a:extLst>
          </p:cNvPr>
          <p:cNvCxnSpPr>
            <a:cxnSpLocks/>
          </p:cNvCxnSpPr>
          <p:nvPr/>
        </p:nvCxnSpPr>
        <p:spPr>
          <a:xfrm>
            <a:off x="8111080" y="5102588"/>
            <a:ext cx="127968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842E69-F574-674E-A1E1-15D8C7AB6A39}"/>
              </a:ext>
            </a:extLst>
          </p:cNvPr>
          <p:cNvSpPr txBox="1"/>
          <p:nvPr/>
        </p:nvSpPr>
        <p:spPr>
          <a:xfrm>
            <a:off x="8435413" y="4733256"/>
            <a:ext cx="6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……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44E39-A19C-F840-BC33-A0F0C4788128}"/>
              </a:ext>
            </a:extLst>
          </p:cNvPr>
          <p:cNvSpPr/>
          <p:nvPr/>
        </p:nvSpPr>
        <p:spPr>
          <a:xfrm>
            <a:off x="633984" y="3249160"/>
            <a:ext cx="10850880" cy="2590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89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7AA98F-5D90-0445-984A-D83D7A492FE6}"/>
              </a:ext>
            </a:extLst>
          </p:cNvPr>
          <p:cNvSpPr txBox="1"/>
          <p:nvPr/>
        </p:nvSpPr>
        <p:spPr>
          <a:xfrm>
            <a:off x="4694991" y="5758082"/>
            <a:ext cx="4539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Condensed Medium" panose="020B0506020202020204" pitchFamily="34" charset="0"/>
              </a:rPr>
              <a:t>Vulnerability Reporting Websites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33B0803-4079-AA41-9C2E-E7013040DB92}"/>
              </a:ext>
            </a:extLst>
          </p:cNvPr>
          <p:cNvSpPr txBox="1"/>
          <p:nvPr/>
        </p:nvSpPr>
        <p:spPr>
          <a:xfrm>
            <a:off x="1163753" y="5793379"/>
            <a:ext cx="1556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Condensed Medium" panose="020B0506020202020204" pitchFamily="34" charset="0"/>
              </a:rPr>
              <a:t>The</a:t>
            </a:r>
            <a:r>
              <a:rPr lang="zh-CN" altLang="en-US" sz="2800" dirty="0">
                <a:latin typeface="Avenir Next Condensed Medium" panose="020B0506020202020204" pitchFamily="34" charset="0"/>
              </a:rPr>
              <a:t> </a:t>
            </a:r>
            <a:r>
              <a:rPr lang="en-US" altLang="zh-CN" sz="2800" dirty="0">
                <a:latin typeface="Avenir Next Condensed Medium" panose="020B0506020202020204" pitchFamily="34" charset="0"/>
              </a:rPr>
              <a:t>Crowd</a:t>
            </a:r>
            <a:endParaRPr lang="en-US" sz="2800" dirty="0">
              <a:latin typeface="Avenir Next Condensed Medium" panose="020B0506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65125"/>
            <a:ext cx="10830472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Software Vendors Encourage Vulnerability Reporting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BF2D03E-029F-BA47-8710-9CEFC88F367A}"/>
              </a:ext>
            </a:extLst>
          </p:cNvPr>
          <p:cNvCxnSpPr>
            <a:cxnSpLocks/>
            <a:stCxn id="47" idx="3"/>
            <a:endCxn id="49" idx="2"/>
          </p:cNvCxnSpPr>
          <p:nvPr/>
        </p:nvCxnSpPr>
        <p:spPr>
          <a:xfrm>
            <a:off x="3346052" y="3704804"/>
            <a:ext cx="1348939" cy="14911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7BADAA-0C7A-7B4C-B5CD-97B897BBB3FA}"/>
              </a:ext>
            </a:extLst>
          </p:cNvPr>
          <p:cNvSpPr txBox="1"/>
          <p:nvPr/>
        </p:nvSpPr>
        <p:spPr>
          <a:xfrm>
            <a:off x="3298218" y="3372365"/>
            <a:ext cx="13250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 Next Condensed" panose="020B0506020202020204" pitchFamily="34" charset="0"/>
              </a:rPr>
              <a:t>Vulnerability Reporting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E24A58A-DAEC-AB4A-91B3-4558A2A98E0C}"/>
              </a:ext>
            </a:extLst>
          </p:cNvPr>
          <p:cNvGrpSpPr/>
          <p:nvPr/>
        </p:nvGrpSpPr>
        <p:grpSpPr>
          <a:xfrm>
            <a:off x="4694991" y="1687934"/>
            <a:ext cx="4020939" cy="4063561"/>
            <a:chOff x="4856495" y="1878773"/>
            <a:chExt cx="4064687" cy="4005408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B1AC0C6-DC29-D046-BC33-F64F5C6C3902}"/>
                </a:ext>
              </a:extLst>
            </p:cNvPr>
            <p:cNvGrpSpPr/>
            <p:nvPr/>
          </p:nvGrpSpPr>
          <p:grpSpPr>
            <a:xfrm>
              <a:off x="4856495" y="1878773"/>
              <a:ext cx="4064687" cy="4005408"/>
              <a:chOff x="4644569" y="1970467"/>
              <a:chExt cx="3087584" cy="314662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4B7B7C4-4189-004E-8036-96E24E16B1DC}"/>
                  </a:ext>
                </a:extLst>
              </p:cNvPr>
              <p:cNvSpPr/>
              <p:nvPr/>
            </p:nvSpPr>
            <p:spPr>
              <a:xfrm>
                <a:off x="4644569" y="1970467"/>
                <a:ext cx="3087584" cy="3146620"/>
              </a:xfrm>
              <a:prstGeom prst="ellipse">
                <a:avLst/>
              </a:prstGeom>
              <a:noFill/>
              <a:ln w="381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8913FDC-0F4D-B441-8406-DD5BB786FA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0967" y="2691842"/>
                <a:ext cx="1187567" cy="530448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C9AF499E-60DE-2645-A4B6-554571A77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327" y="2194916"/>
                <a:ext cx="1544743" cy="463424"/>
              </a:xfrm>
              <a:prstGeom prst="rect">
                <a:avLst/>
              </a:prstGeom>
            </p:spPr>
          </p:pic>
          <p:pic>
            <p:nvPicPr>
              <p:cNvPr id="61" name="图片 8">
                <a:extLst>
                  <a:ext uri="{FF2B5EF4-FFF2-40B4-BE49-F238E27FC236}">
                    <a16:creationId xmlns:a16="http://schemas.microsoft.com/office/drawing/2014/main" id="{9E4E18A1-3966-7842-ADE6-7C333742B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6335" y="2688625"/>
                <a:ext cx="1336146" cy="679057"/>
              </a:xfrm>
              <a:prstGeom prst="rect">
                <a:avLst/>
              </a:prstGeom>
            </p:spPr>
          </p:pic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A246733-F96F-C547-A6A9-54DCD447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51" y="3501484"/>
              <a:ext cx="1831612" cy="49715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BAD314C-13EF-4E4A-B36F-A6749D7E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602" y="3701619"/>
              <a:ext cx="1932008" cy="1006384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493ED3D-FB33-FB4F-8B4F-8F358B413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4051" y="4008751"/>
              <a:ext cx="1606438" cy="743768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F327AC8-31E6-9641-B494-556C5FB0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599" y="4771697"/>
              <a:ext cx="1965843" cy="831922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DDDB3A3-8BBE-4C60-ABFF-D5BBBE9A4146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A0A24F3-9B6C-B44C-82CE-20A3050B8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4</a:t>
            </a:fld>
            <a:endParaRPr lang="zh-CN" alt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83F3123-80EB-8C4C-A70B-897E19E977F0}"/>
              </a:ext>
            </a:extLst>
          </p:cNvPr>
          <p:cNvGrpSpPr/>
          <p:nvPr/>
        </p:nvGrpSpPr>
        <p:grpSpPr>
          <a:xfrm>
            <a:off x="537466" y="1655358"/>
            <a:ext cx="2808586" cy="4098891"/>
            <a:chOff x="567946" y="1655358"/>
            <a:chExt cx="2808586" cy="409889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51A7A9-66A3-754C-A0B4-01135C9A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2060" y="3796861"/>
              <a:ext cx="1013995" cy="101399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A5B8D1-4F31-7A4E-A19B-F99A2972C13C}"/>
                </a:ext>
              </a:extLst>
            </p:cNvPr>
            <p:cNvGrpSpPr/>
            <p:nvPr/>
          </p:nvGrpSpPr>
          <p:grpSpPr>
            <a:xfrm>
              <a:off x="567946" y="1655358"/>
              <a:ext cx="2808586" cy="4098891"/>
              <a:chOff x="983694" y="1462526"/>
              <a:chExt cx="2845757" cy="3629136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1C1101AD-C7BE-7B4E-A8CB-EB9DD518095C}"/>
                  </a:ext>
                </a:extLst>
              </p:cNvPr>
              <p:cNvSpPr/>
              <p:nvPr/>
            </p:nvSpPr>
            <p:spPr>
              <a:xfrm>
                <a:off x="983694" y="1462526"/>
                <a:ext cx="2845757" cy="3629136"/>
              </a:xfrm>
              <a:prstGeom prst="roundRect">
                <a:avLst/>
              </a:prstGeom>
              <a:noFill/>
              <a:ln w="38100">
                <a:solidFill>
                  <a:schemeClr val="accent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F9A3C703-9BB2-1143-8600-25CBAC9E7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7077" y="1617743"/>
                <a:ext cx="1438822" cy="781907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8591870-1D3E-504A-898D-BDE339A65F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63343" y="4295115"/>
                <a:ext cx="731780" cy="731780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A51BF6A-4BC0-CE45-A31A-5219C5BBC110}"/>
                  </a:ext>
                </a:extLst>
              </p:cNvPr>
              <p:cNvSpPr txBox="1"/>
              <p:nvPr/>
            </p:nvSpPr>
            <p:spPr>
              <a:xfrm>
                <a:off x="1108722" y="1757244"/>
                <a:ext cx="1102983" cy="62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Next Condensed Medium" panose="020B0506020202020204" pitchFamily="34" charset="0"/>
                  </a:rPr>
                  <a:t>White-hat Hacker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5B95F87-E945-AC49-B86A-02A1368BA7F8}"/>
                  </a:ext>
                </a:extLst>
              </p:cNvPr>
              <p:cNvSpPr txBox="1"/>
              <p:nvPr/>
            </p:nvSpPr>
            <p:spPr>
              <a:xfrm>
                <a:off x="1158022" y="4669217"/>
                <a:ext cx="12761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 Medium" panose="020B0506020202020204" pitchFamily="34" charset="0"/>
                  </a:rPr>
                  <a:t>Normal User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9369E86-18B9-F64F-AC0A-1712EEA6E420}"/>
                  </a:ext>
                </a:extLst>
              </p:cNvPr>
              <p:cNvSpPr txBox="1"/>
              <p:nvPr/>
            </p:nvSpPr>
            <p:spPr>
              <a:xfrm>
                <a:off x="1175554" y="2607821"/>
                <a:ext cx="1001799" cy="62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Avenir Next Condensed Medium" panose="020B0506020202020204" pitchFamily="34" charset="0"/>
                  </a:rPr>
                  <a:t>Security Analysts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868EA6-2F13-9E48-9852-B2D76C19B82A}"/>
                  </a:ext>
                </a:extLst>
              </p:cNvPr>
              <p:cNvSpPr txBox="1"/>
              <p:nvPr/>
            </p:nvSpPr>
            <p:spPr>
              <a:xfrm rot="5400000">
                <a:off x="1442544" y="4205633"/>
                <a:ext cx="612978" cy="356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venir Next Condensed Medium" panose="020B0506020202020204" pitchFamily="34" charset="0"/>
                  </a:rPr>
                  <a:t>……</a:t>
                </a:r>
              </a:p>
            </p:txBody>
          </p: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CB3145D-A9CE-5941-9540-25FF5717D6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5204" y="2527328"/>
                <a:ext cx="1102983" cy="73986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43BF1D-3E4D-694C-9F03-556415B37B4C}"/>
                </a:ext>
              </a:extLst>
            </p:cNvPr>
            <p:cNvSpPr txBox="1"/>
            <p:nvPr/>
          </p:nvSpPr>
          <p:spPr>
            <a:xfrm>
              <a:off x="676053" y="3960340"/>
              <a:ext cx="13234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venir Next Condensed Medium" panose="020B0506020202020204" pitchFamily="34" charset="0"/>
                </a:rPr>
                <a:t>Security Researchers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CF6331-4A20-CA45-BCC6-B0346A387FB1}"/>
              </a:ext>
            </a:extLst>
          </p:cNvPr>
          <p:cNvCxnSpPr>
            <a:cxnSpLocks/>
            <a:stCxn id="49" idx="6"/>
            <a:endCxn id="29" idx="1"/>
          </p:cNvCxnSpPr>
          <p:nvPr/>
        </p:nvCxnSpPr>
        <p:spPr>
          <a:xfrm>
            <a:off x="8715930" y="3719715"/>
            <a:ext cx="1208358" cy="6595"/>
          </a:xfrm>
          <a:prstGeom prst="straightConnector1">
            <a:avLst/>
          </a:prstGeom>
          <a:ln w="38100">
            <a:headEnd type="triangl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86FEF2-C96D-1A44-9AF4-B8EDE7B07B6E}"/>
              </a:ext>
            </a:extLst>
          </p:cNvPr>
          <p:cNvSpPr txBox="1"/>
          <p:nvPr/>
        </p:nvSpPr>
        <p:spPr>
          <a:xfrm>
            <a:off x="8858169" y="3353679"/>
            <a:ext cx="11880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venir Next Condensed" panose="020B0506020202020204" pitchFamily="34" charset="0"/>
              </a:rPr>
              <a:t>Reproduce</a:t>
            </a:r>
            <a:endParaRPr lang="en-US" dirty="0">
              <a:latin typeface="Avenir Next Condensed" panose="020B0506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780702F-5085-DA42-877E-A312A9117D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24288" y="2894957"/>
            <a:ext cx="1662705" cy="16627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72970DE-2964-D248-99C0-F2DD62F7B3FD}"/>
              </a:ext>
            </a:extLst>
          </p:cNvPr>
          <p:cNvSpPr txBox="1"/>
          <p:nvPr/>
        </p:nvSpPr>
        <p:spPr>
          <a:xfrm>
            <a:off x="9924288" y="5793379"/>
            <a:ext cx="1662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venir Next Condensed Medium" panose="020B0506020202020204" pitchFamily="34" charset="0"/>
              </a:rPr>
              <a:t>Developers</a:t>
            </a:r>
          </a:p>
        </p:txBody>
      </p:sp>
    </p:spTree>
    <p:extLst>
      <p:ext uri="{BB962C8B-B14F-4D97-AF65-F5344CB8AC3E}">
        <p14:creationId xmlns:p14="http://schemas.microsoft.com/office/powerpoint/2010/main" val="5746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22EA546-F7EF-7849-8DB2-709F4D6FF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750738"/>
            <a:ext cx="10515600" cy="4364555"/>
          </a:xfrm>
          <a:prstGeom prst="rect">
            <a:avLst/>
          </a:prstGeom>
          <a:ln w="25400">
            <a:solidFill>
              <a:srgbClr val="FF7476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A0A36A-BB46-4D1F-8CC6-A2AAD7F7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  <a:cs typeface="Calibri Light"/>
              </a:rPr>
              <a:t>Reproducing Vulnerability Can be Challenging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E6471-9F2C-4441-AF75-E46BFA8C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C4771C-FAE7-304C-A920-6AC017BF4A18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2D00C01-1D0D-CC42-A662-A6D5022476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0088"/>
            <a:ext cx="10515600" cy="1980516"/>
          </a:xfrm>
          <a:prstGeom prst="rect">
            <a:avLst/>
          </a:prstGeom>
          <a:ln w="25400">
            <a:solidFill>
              <a:srgbClr val="FF747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0F8915-4522-BF47-B226-965C22EB5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283" y="3040039"/>
            <a:ext cx="8082517" cy="1062839"/>
          </a:xfrm>
          <a:prstGeom prst="rect">
            <a:avLst/>
          </a:prstGeom>
          <a:ln w="25400">
            <a:solidFill>
              <a:srgbClr val="FF7476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E676DF-A9FD-3546-87DA-349B0566BE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35427"/>
            <a:ext cx="6985000" cy="3340100"/>
          </a:xfrm>
          <a:prstGeom prst="rect">
            <a:avLst/>
          </a:prstGeom>
          <a:ln w="25400">
            <a:solidFill>
              <a:srgbClr val="FF7476"/>
            </a:solidFill>
          </a:ln>
        </p:spPr>
      </p:pic>
    </p:spTree>
    <p:extLst>
      <p:ext uri="{BB962C8B-B14F-4D97-AF65-F5344CB8AC3E}">
        <p14:creationId xmlns:p14="http://schemas.microsoft.com/office/powerpoint/2010/main" val="331214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7520" cy="1325563"/>
          </a:xfrm>
        </p:spPr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Software Vendors Automatically Collect Crash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FAE23-B06A-4145-A7E4-BE539D73D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2649" y="1610484"/>
            <a:ext cx="3201151" cy="3249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7E4E5D-5023-BF47-862F-5EDD82BFF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61" y="1610484"/>
            <a:ext cx="3831337" cy="180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14F2A-D43D-B849-B748-6FF656875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7153" y="1610484"/>
            <a:ext cx="3041036" cy="2991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54FABF-9726-754A-88DC-495091F99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447" y="3429000"/>
            <a:ext cx="2420366" cy="17540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15C473-4CBB-4349-98DC-064C1F79D5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04" y="3362581"/>
            <a:ext cx="6235700" cy="181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72DEE-E6C6-BA46-B6EE-A67A407E3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50" y="3912447"/>
            <a:ext cx="7734350" cy="2218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8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1EE22-F9D4-A948-A75A-1110B8DD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Next Condensed" panose="020B0506020202020204" pitchFamily="34" charset="0"/>
              </a:rPr>
              <a:t>It’s Hard to Automatically Analyze Crash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5F2DF4-81B1-344C-8B6F-50938C03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5D4F6-1801-A64D-9E97-810896F4F0BC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4365E3C-AFFC-2648-AB5D-3ADBE7960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7697"/>
            <a:ext cx="10515600" cy="18299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venir Next Condensed" panose="020B0506020202020204" pitchFamily="34" charset="0"/>
              </a:rPr>
              <a:t>Google, Microsoft , Mozilla and Ubuntu receive millions reports of software crashes every day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There is only a few information attached in the crash reports</a:t>
            </a:r>
          </a:p>
          <a:p>
            <a:r>
              <a:rPr lang="en-US" dirty="0">
                <a:latin typeface="Avenir Next Condensed" panose="020B0506020202020204" pitchFamily="34" charset="0"/>
              </a:rPr>
              <a:t>The global cost of debugging software has risen to $312</a:t>
            </a:r>
            <a:r>
              <a:rPr lang="zh-CN" altLang="en-US" dirty="0">
                <a:latin typeface="Avenir Next Condensed" panose="020B0506020202020204" pitchFamily="34" charset="0"/>
              </a:rPr>
              <a:t> </a:t>
            </a:r>
            <a:r>
              <a:rPr lang="en-US" dirty="0">
                <a:latin typeface="Avenir Next Condensed" panose="020B0506020202020204" pitchFamily="34" charset="0"/>
              </a:rPr>
              <a:t>billion annually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AA0AD5-7EB9-FC4E-A8FD-22AC96B38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863609"/>
            <a:ext cx="2743200" cy="2025748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E81809-FFCB-A340-B3B0-EFDEDB365D45}"/>
              </a:ext>
            </a:extLst>
          </p:cNvPr>
          <p:cNvSpPr/>
          <p:nvPr/>
        </p:nvSpPr>
        <p:spPr>
          <a:xfrm>
            <a:off x="838200" y="5069445"/>
            <a:ext cx="7273025" cy="81991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Automatic Analysis on Software Crash is urgent</a:t>
            </a:r>
          </a:p>
        </p:txBody>
      </p:sp>
    </p:spTree>
    <p:extLst>
      <p:ext uri="{BB962C8B-B14F-4D97-AF65-F5344CB8AC3E}">
        <p14:creationId xmlns:p14="http://schemas.microsoft.com/office/powerpoint/2010/main" val="149182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4732" cy="1325563"/>
          </a:xfrm>
        </p:spPr>
        <p:txBody>
          <a:bodyPr/>
          <a:lstStyle/>
          <a:p>
            <a:r>
              <a:rPr lang="en-US" dirty="0">
                <a:latin typeface="Avenir Next Condensed"/>
              </a:rPr>
              <a:t>My</a:t>
            </a:r>
            <a:r>
              <a:rPr lang="zh-CN" altLang="en-US" dirty="0">
                <a:latin typeface="Avenir Next Condensed"/>
              </a:rPr>
              <a:t> </a:t>
            </a:r>
            <a:r>
              <a:rPr lang="en-US" altLang="zh-CN" dirty="0">
                <a:latin typeface="Avenir Next Condensed"/>
              </a:rPr>
              <a:t>Research Focus</a:t>
            </a:r>
            <a:endParaRPr lang="en-US" dirty="0">
              <a:latin typeface="Avenir Next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9D850B-1ABE-7D49-984F-125C41264FF3}"/>
              </a:ext>
            </a:extLst>
          </p:cNvPr>
          <p:cNvSpPr/>
          <p:nvPr/>
        </p:nvSpPr>
        <p:spPr>
          <a:xfrm>
            <a:off x="838199" y="2062494"/>
            <a:ext cx="10515601" cy="11831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Vulnerability Reproduction</a:t>
            </a:r>
          </a:p>
          <a:p>
            <a:pPr marL="1028700" lvl="1" indent="-571500">
              <a:buFont typeface="Wingdings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Understand the Vulnerability Reproduction (USENIX Security 2018)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EBD230-9FE0-D54C-8C7F-832724C3176F}"/>
              </a:ext>
            </a:extLst>
          </p:cNvPr>
          <p:cNvSpPr/>
          <p:nvPr/>
        </p:nvSpPr>
        <p:spPr>
          <a:xfrm>
            <a:off x="838199" y="4028659"/>
            <a:ext cx="10515601" cy="17871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Software Crash Analysis</a:t>
            </a:r>
          </a:p>
          <a:p>
            <a:pPr marL="1028700" lvl="1" indent="-571500">
              <a:buFont typeface="Wingdings" pitchFamily="2" charset="2"/>
              <a:buChar char="v"/>
            </a:pPr>
            <a:r>
              <a:rPr lang="en-US" sz="2800" dirty="0">
                <a:solidFill>
                  <a:schemeClr val="tx1"/>
                </a:solidFill>
                <a:latin typeface="Avenir Next Condensed" panose="020B0506020202020204" pitchFamily="34" charset="0"/>
                <a:cs typeface="Calibri"/>
              </a:rPr>
              <a:t>Facilitate software developers to automatically identify software crashes      (ACM CCS 2016, USENIX Security 2017, USENIX Security 2019)</a:t>
            </a:r>
          </a:p>
        </p:txBody>
      </p:sp>
    </p:spTree>
    <p:extLst>
      <p:ext uri="{BB962C8B-B14F-4D97-AF65-F5344CB8AC3E}">
        <p14:creationId xmlns:p14="http://schemas.microsoft.com/office/powerpoint/2010/main" val="174219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4732" cy="1325563"/>
          </a:xfrm>
        </p:spPr>
        <p:txBody>
          <a:bodyPr/>
          <a:lstStyle/>
          <a:p>
            <a:r>
              <a:rPr lang="en-US" dirty="0">
                <a:latin typeface="Avenir Next Condensed"/>
              </a:rPr>
              <a:t>My</a:t>
            </a:r>
            <a:r>
              <a:rPr lang="zh-CN" altLang="en-US" dirty="0">
                <a:latin typeface="Avenir Next Condensed"/>
              </a:rPr>
              <a:t> </a:t>
            </a:r>
            <a:r>
              <a:rPr lang="en-US" altLang="zh-CN" dirty="0">
                <a:latin typeface="Avenir Next Condensed"/>
              </a:rPr>
              <a:t>Research Focus</a:t>
            </a:r>
            <a:endParaRPr lang="en-US" dirty="0">
              <a:latin typeface="Avenir Next Condensed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CB688-378F-4534-BFFE-AF122467FDB7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0C80FA-BEC9-4316-B9E5-98E035FA708F}"/>
              </a:ext>
            </a:extLst>
          </p:cNvPr>
          <p:cNvSpPr/>
          <p:nvPr/>
        </p:nvSpPr>
        <p:spPr>
          <a:xfrm>
            <a:off x="2875" y="2876"/>
            <a:ext cx="12186248" cy="4974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A9D850B-1ABE-7D49-984F-125C41264FF3}"/>
              </a:ext>
            </a:extLst>
          </p:cNvPr>
          <p:cNvSpPr/>
          <p:nvPr/>
        </p:nvSpPr>
        <p:spPr>
          <a:xfrm>
            <a:off x="838199" y="2062494"/>
            <a:ext cx="10515601" cy="118313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Condensed" panose="020B0506020202020204" pitchFamily="34" charset="0"/>
                <a:cs typeface="Calibri"/>
              </a:rPr>
              <a:t>Vulnerability Reproduction</a:t>
            </a:r>
          </a:p>
          <a:p>
            <a:pPr marL="1028700" lvl="1" indent="-571500">
              <a:buFont typeface="Wingdings" pitchFamily="2" charset="2"/>
              <a:buChar char="v"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venir Next Condensed" panose="020B0506020202020204" pitchFamily="34" charset="0"/>
                <a:cs typeface="Calibri"/>
              </a:rPr>
              <a:t>Understand the Vulnerability Reproduction (USENIX Security 2018)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EBD230-9FE0-D54C-8C7F-832724C3176F}"/>
              </a:ext>
            </a:extLst>
          </p:cNvPr>
          <p:cNvSpPr/>
          <p:nvPr/>
        </p:nvSpPr>
        <p:spPr>
          <a:xfrm>
            <a:off x="838199" y="4028659"/>
            <a:ext cx="10515601" cy="178711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Wingdings" pitchFamily="2" charset="2"/>
              <a:buChar char="v"/>
            </a:pPr>
            <a:r>
              <a:rPr lang="en-US" sz="3200" dirty="0">
                <a:solidFill>
                  <a:srgbClr val="FF0000"/>
                </a:solidFill>
                <a:latin typeface="Avenir Next Condensed" panose="020B0506020202020204" pitchFamily="34" charset="0"/>
                <a:cs typeface="Calibri"/>
              </a:rPr>
              <a:t>Software Crash Analysis</a:t>
            </a:r>
          </a:p>
          <a:p>
            <a:pPr marL="1028700" lvl="1" indent="-571500">
              <a:buFont typeface="Wingdings" pitchFamily="2" charset="2"/>
              <a:buChar char="v"/>
            </a:pPr>
            <a:r>
              <a:rPr lang="en-US" sz="2800" dirty="0">
                <a:solidFill>
                  <a:srgbClr val="FF0000"/>
                </a:solidFill>
                <a:latin typeface="Avenir Next Condensed" panose="020B0506020202020204" pitchFamily="34" charset="0"/>
                <a:cs typeface="Calibri"/>
              </a:rPr>
              <a:t>Facilitate software developers to automatically identify software crashes      (ACM CCS 2016, USENIX Security 2017, USENIX Security 2019)</a:t>
            </a:r>
          </a:p>
        </p:txBody>
      </p:sp>
    </p:spTree>
    <p:extLst>
      <p:ext uri="{BB962C8B-B14F-4D97-AF65-F5344CB8AC3E}">
        <p14:creationId xmlns:p14="http://schemas.microsoft.com/office/powerpoint/2010/main" val="272101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13983</TotalTime>
  <Words>4064</Words>
  <Application>Microsoft Macintosh PowerPoint</Application>
  <PresentationFormat>Widescreen</PresentationFormat>
  <Paragraphs>393</Paragraphs>
  <Slides>34</Slides>
  <Notes>33</Notes>
  <HiddenSlides>5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Avenir Next Condensed</vt:lpstr>
      <vt:lpstr>Avenir Next Condensed Demi Bold</vt:lpstr>
      <vt:lpstr>Avenir Next Condensed Medium</vt:lpstr>
      <vt:lpstr>Calibri</vt:lpstr>
      <vt:lpstr>Calibri Light</vt:lpstr>
      <vt:lpstr>Wingdings</vt:lpstr>
      <vt:lpstr>Office 主题</vt:lpstr>
      <vt:lpstr>Towards Facilitating the Removal of Software Defects</vt:lpstr>
      <vt:lpstr>Software Defects Are Prevalent in Real World</vt:lpstr>
      <vt:lpstr>How Software Vendors Identify and Fix Vulnerabilities?</vt:lpstr>
      <vt:lpstr>Software Vendors Encourage Vulnerability Reporting</vt:lpstr>
      <vt:lpstr>Reproducing Vulnerability Can be Challenging</vt:lpstr>
      <vt:lpstr>Software Vendors Automatically Collect Crash Reports</vt:lpstr>
      <vt:lpstr>It’s Hard to Automatically Analyze Crash Reports</vt:lpstr>
      <vt:lpstr>My Research Focus</vt:lpstr>
      <vt:lpstr>My Research Focus</vt:lpstr>
      <vt:lpstr>Roadmap</vt:lpstr>
      <vt:lpstr>Software Crash Analysis is Challenging</vt:lpstr>
      <vt:lpstr>Roadmap</vt:lpstr>
      <vt:lpstr>CREDAL: Locate Security Vulnerability with Core Dump</vt:lpstr>
      <vt:lpstr>Core Idea</vt:lpstr>
      <vt:lpstr>Limitation of Credal</vt:lpstr>
      <vt:lpstr>Roadmap</vt:lpstr>
      <vt:lpstr>Hardware-enhanced Core dump</vt:lpstr>
      <vt:lpstr>POMP: Hardware-assisted Software Crash Analysis </vt:lpstr>
      <vt:lpstr>Challenge - Memory Alias Problem</vt:lpstr>
      <vt:lpstr>Hypothesis Testing</vt:lpstr>
      <vt:lpstr>Limitation of POMP</vt:lpstr>
      <vt:lpstr>Roadmap</vt:lpstr>
      <vt:lpstr>How to Improve Memory Alias Verification?</vt:lpstr>
      <vt:lpstr>VSA is Unsuitable in Software Crash Analysis</vt:lpstr>
      <vt:lpstr>How to Improve Value-set Analysis?</vt:lpstr>
      <vt:lpstr>DEEPVSA: Facilitate Value-set Analysis with Deep Learning</vt:lpstr>
      <vt:lpstr>Facilitate Software Crash Analysis With VSA &amp;&amp; DL</vt:lpstr>
      <vt:lpstr>Conclusion</vt:lpstr>
      <vt:lpstr>Q&amp;A</vt:lpstr>
      <vt:lpstr>Our Findings of Vulnerability Reproduction</vt:lpstr>
      <vt:lpstr>Crash Reports Reveal Software Defects</vt:lpstr>
      <vt:lpstr>Combine Reverse Execution and Value-set Analysis</vt:lpstr>
      <vt:lpstr>VSA is Unsuitable in Postmortem Program Analysis</vt:lpstr>
      <vt:lpstr>Exponential Hypothesis Testing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Mu, Dongliang</cp:lastModifiedBy>
  <cp:revision>1125</cp:revision>
  <cp:lastPrinted>2019-04-29T17:17:35Z</cp:lastPrinted>
  <dcterms:modified xsi:type="dcterms:W3CDTF">2019-05-11T00:37:17Z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1033-10.1.0.6634</vt:lpwstr>
  </property>
</Properties>
</file>